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8" r:id="rId2"/>
    <p:sldId id="480" r:id="rId3"/>
    <p:sldId id="462" r:id="rId4"/>
    <p:sldId id="481" r:id="rId5"/>
    <p:sldId id="482" r:id="rId6"/>
    <p:sldId id="483" r:id="rId7"/>
    <p:sldId id="469" r:id="rId8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-Inés Pérez" initials="MP" lastIdx="1" clrIdx="0">
    <p:extLst/>
  </p:cmAuthor>
  <p:cmAuthor id="2" name="Jorge" initials="JG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66FF33"/>
    <a:srgbClr val="66FF66"/>
    <a:srgbClr val="162440"/>
    <a:srgbClr val="1C3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06" autoAdjust="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990" y="-84"/>
      </p:cViewPr>
      <p:guideLst>
        <p:guide orient="horz" pos="2160"/>
        <p:guide orient="horz" pos="958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6A4AE1-6BB1-4A0B-A06F-1914E0CAE819}" type="datetimeFigureOut">
              <a:rPr lang="es-CL" smtClean="0"/>
              <a:t>12-09-2022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3CA77D-A99C-4FC3-9B28-569C804EE5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683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87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96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9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3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44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90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65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4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60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36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01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F020-6BEA-4640-BD7D-E4F41ACCB61E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98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cid:52e20e7b-a454-42c2-85a1-9d5668d0d6a9@shoa.cl" TargetMode="External"/><Relationship Id="rId11" Type="http://schemas.openxmlformats.org/officeDocument/2006/relationships/image" Target="../media/image9.png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14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jfif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746150" y="3283678"/>
            <a:ext cx="10753343" cy="80101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20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 on Tsunami Warning and Mitigation </a:t>
            </a:r>
            <a:endParaRPr lang="en-US" sz="2000" b="1" dirty="0" smtClean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South East Pacific Region</a:t>
            </a:r>
            <a:endParaRPr lang="es-ES" sz="2000" b="1" dirty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2">
            <a:extLst>
              <a:ext uri="{FF2B5EF4-FFF2-40B4-BE49-F238E27FC236}">
                <a16:creationId xmlns="" xmlns:a16="http://schemas.microsoft.com/office/drawing/2014/main" id="{6816E21C-CBA4-4034-BFC8-008CF14D3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4" y="1725696"/>
            <a:ext cx="9143999" cy="1242174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 smtClean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Pacific Wave</a:t>
            </a:r>
          </a:p>
          <a:p>
            <a:pPr algn="ctr">
              <a:defRPr/>
            </a:pPr>
            <a:r>
              <a:rPr lang="es-ES" sz="3200" b="1" dirty="0" smtClean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s-ES" sz="3200" b="1" dirty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8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b="1" dirty="0" smtClean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-1149" r="810" b="1550"/>
          <a:stretch>
            <a:fillRect/>
          </a:stretch>
        </p:blipFill>
        <p:spPr bwMode="auto">
          <a:xfrm>
            <a:off x="3995436" y="5505001"/>
            <a:ext cx="1075977" cy="116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www.shoa.cl/img/header/sho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12" y="5495923"/>
            <a:ext cx="1171265" cy="11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Imag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0250" y1="68500" x2="31250" y2="69500"/>
                        <a14:backgroundMark x1="32750" y1="70500" x2="41250" y2="76500"/>
                        <a14:backgroundMark x1="27500" y1="63750" x2="28500" y2="64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60" b="10506"/>
          <a:stretch/>
        </p:blipFill>
        <p:spPr bwMode="auto">
          <a:xfrm>
            <a:off x="2701664" y="5495922"/>
            <a:ext cx="1530383" cy="11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www.iala-aism.org/content/uploads/2018/08/dhn-275x3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61" y="5507440"/>
            <a:ext cx="1063101" cy="115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Nodo OBIS en CP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C:\Users\182740721\Desktop\CPP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20" y="5495922"/>
            <a:ext cx="1144229" cy="11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Chile flag package - Country flag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8" descr="Chile flag package - Country flag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pSp>
        <p:nvGrpSpPr>
          <p:cNvPr id="8" name="7 Grupo"/>
          <p:cNvGrpSpPr/>
          <p:nvPr/>
        </p:nvGrpSpPr>
        <p:grpSpPr>
          <a:xfrm>
            <a:off x="1966738" y="236217"/>
            <a:ext cx="5110969" cy="828000"/>
            <a:chOff x="1966738" y="236217"/>
            <a:chExt cx="5110969" cy="828000"/>
          </a:xfrm>
        </p:grpSpPr>
        <p:pic>
          <p:nvPicPr>
            <p:cNvPr id="1045" name="Picture 21" descr="C:\Users\182740721\Downloads\Peru-flag-icon-on-transparent-background-PNG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761" y="326833"/>
              <a:ext cx="1077946" cy="646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hile - Free flags icons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12" b="18094"/>
            <a:stretch/>
          </p:blipFill>
          <p:spPr bwMode="auto">
            <a:xfrm>
              <a:off x="1966738" y="380389"/>
              <a:ext cx="828000" cy="534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Colombia - Free flags icon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079" y="236217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C:\Users\182740721\Downloads\favpng_flag-of-ecuador-flag-of-peru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420" y="236217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01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:a16="http://schemas.microsoft.com/office/drawing/2014/main" xmlns="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19 Rectángulo">
            <a:extLst>
              <a:ext uri="{FF2B5EF4-FFF2-40B4-BE49-F238E27FC236}">
                <a16:creationId xmlns:a16="http://schemas.microsoft.com/office/drawing/2014/main" xmlns="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7046"/>
            <a:ext cx="7722637" cy="58477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OVERVIEW</a:t>
            </a:r>
            <a:endParaRPr lang="es-ES" sz="3200" b="1" dirty="0">
              <a:solidFill>
                <a:srgbClr val="FFDC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:a16="http://schemas.microsoft.com/office/drawing/2014/main" xmlns="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1024301" y="852334"/>
            <a:ext cx="415486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Regional Working Group on Tsunami Warning and Mitigation in the South East Pacific </a:t>
            </a:r>
            <a:r>
              <a:rPr lang="en-US" sz="1600" dirty="0" smtClean="0">
                <a:solidFill>
                  <a:schemeClr val="bg1"/>
                </a:solidFill>
              </a:rPr>
              <a:t>Region.</a:t>
            </a:r>
          </a:p>
          <a:p>
            <a:pPr algn="just"/>
            <a:endParaRPr lang="es-CL" sz="1600" dirty="0">
              <a:solidFill>
                <a:schemeClr val="bg1"/>
              </a:solidFill>
            </a:endParaRPr>
          </a:p>
          <a:p>
            <a:pPr algn="just"/>
            <a:r>
              <a:rPr lang="es-CL" sz="1600" dirty="0" err="1" smtClean="0">
                <a:solidFill>
                  <a:schemeClr val="bg1"/>
                </a:solidFill>
              </a:rPr>
              <a:t>Member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States</a:t>
            </a:r>
            <a:r>
              <a:rPr lang="es-CL" sz="1600" dirty="0" smtClean="0">
                <a:solidFill>
                  <a:schemeClr val="bg1"/>
                </a:solidFill>
              </a:rPr>
              <a:t>: Chile</a:t>
            </a:r>
            <a:r>
              <a:rPr lang="es-CL" sz="1600" dirty="0">
                <a:solidFill>
                  <a:schemeClr val="bg1"/>
                </a:solidFill>
              </a:rPr>
              <a:t>, Colombia, Ecuador </a:t>
            </a:r>
            <a:r>
              <a:rPr lang="es-CL" sz="1600" dirty="0" smtClean="0">
                <a:solidFill>
                  <a:schemeClr val="bg1"/>
                </a:solidFill>
              </a:rPr>
              <a:t>and </a:t>
            </a:r>
            <a:r>
              <a:rPr lang="es-CL" sz="1600" dirty="0" err="1" smtClean="0">
                <a:solidFill>
                  <a:schemeClr val="bg1"/>
                </a:solidFill>
              </a:rPr>
              <a:t>Peru</a:t>
            </a:r>
            <a:r>
              <a:rPr lang="es-CL" sz="1600" dirty="0" smtClean="0">
                <a:solidFill>
                  <a:schemeClr val="bg1"/>
                </a:solidFill>
              </a:rPr>
              <a:t>.</a:t>
            </a:r>
            <a:endParaRPr lang="es-CL" sz="1600" dirty="0">
              <a:solidFill>
                <a:schemeClr val="bg1"/>
              </a:solidFill>
            </a:endParaRPr>
          </a:p>
          <a:p>
            <a:pPr algn="just"/>
            <a:endParaRPr lang="es-CL" sz="1600" dirty="0">
              <a:solidFill>
                <a:schemeClr val="bg1"/>
              </a:solidFill>
            </a:endParaRPr>
          </a:p>
          <a:p>
            <a:pPr algn="just"/>
            <a:r>
              <a:rPr lang="es-CL" sz="1600" dirty="0" err="1" smtClean="0">
                <a:solidFill>
                  <a:schemeClr val="bg1"/>
                </a:solidFill>
              </a:rPr>
              <a:t>Within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smtClean="0">
                <a:solidFill>
                  <a:schemeClr val="bg1"/>
                </a:solidFill>
              </a:rPr>
              <a:t>South </a:t>
            </a:r>
            <a:r>
              <a:rPr lang="es-CL" sz="1600" dirty="0" err="1" smtClean="0">
                <a:solidFill>
                  <a:schemeClr val="bg1"/>
                </a:solidFill>
              </a:rPr>
              <a:t>Pacific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Permanent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Comission</a:t>
            </a:r>
            <a:r>
              <a:rPr lang="es-CL" sz="1600" dirty="0" smtClean="0">
                <a:solidFill>
                  <a:schemeClr val="bg1"/>
                </a:solidFill>
              </a:rPr>
              <a:t> (</a:t>
            </a:r>
            <a:r>
              <a:rPr lang="es-CL" sz="1600" dirty="0">
                <a:solidFill>
                  <a:schemeClr val="bg1"/>
                </a:solidFill>
              </a:rPr>
              <a:t>CPPS</a:t>
            </a:r>
            <a:r>
              <a:rPr lang="es-CL" sz="1600" dirty="0" smtClean="0">
                <a:solidFill>
                  <a:schemeClr val="bg1"/>
                </a:solidFill>
              </a:rPr>
              <a:t>).</a:t>
            </a:r>
            <a:endParaRPr lang="es-CL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</p:txBody>
      </p:sp>
      <p:pic>
        <p:nvPicPr>
          <p:cNvPr id="2050" name="Picture 2" descr="http://www.shoa.net/fotos/images/2018/07%2030%20%20Reuni%F3n%20del%20Grupo%20de%20Trabajo%20de%20Alerta%20de%20Tsunamis%20en%20el%20pac%EDfico%20Sudeste%20(GT%20ATPS)/_FOT46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" y="3606394"/>
            <a:ext cx="3679699" cy="2435961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780132" y="3484899"/>
            <a:ext cx="51889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err="1" smtClean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es-CL" sz="2000" b="1" dirty="0" smtClean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000" b="1" dirty="0" err="1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lang="es-CL" sz="2000" b="1" dirty="0">
              <a:solidFill>
                <a:srgbClr val="FFDC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600" dirty="0" smtClean="0">
              <a:solidFill>
                <a:schemeClr val="bg1"/>
              </a:solidFill>
            </a:endParaRPr>
          </a:p>
          <a:p>
            <a:pPr marL="358775" lvl="2"/>
            <a:r>
              <a:rPr lang="es-ES" sz="1400" dirty="0" err="1" smtClean="0">
                <a:solidFill>
                  <a:schemeClr val="bg1"/>
                </a:solidFill>
              </a:rPr>
              <a:t>Strengthen</a:t>
            </a:r>
            <a:r>
              <a:rPr lang="es-ES" sz="1400" dirty="0" smtClean="0">
                <a:solidFill>
                  <a:schemeClr val="bg1"/>
                </a:solidFill>
              </a:rPr>
              <a:t> Tsunami </a:t>
            </a:r>
            <a:r>
              <a:rPr lang="es-ES" sz="1400" dirty="0" err="1" smtClean="0">
                <a:solidFill>
                  <a:schemeClr val="bg1"/>
                </a:solidFill>
              </a:rPr>
              <a:t>Early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Warning</a:t>
            </a:r>
            <a:r>
              <a:rPr lang="es-ES" sz="1400" dirty="0" smtClean="0">
                <a:solidFill>
                  <a:schemeClr val="bg1"/>
                </a:solidFill>
              </a:rPr>
              <a:t> Regional </a:t>
            </a:r>
            <a:r>
              <a:rPr lang="es-ES" sz="1400" dirty="0" err="1" smtClean="0">
                <a:solidFill>
                  <a:schemeClr val="bg1"/>
                </a:solidFill>
              </a:rPr>
              <a:t>System</a:t>
            </a:r>
            <a:r>
              <a:rPr lang="es-ES" sz="1400" dirty="0" smtClean="0">
                <a:solidFill>
                  <a:schemeClr val="bg1"/>
                </a:solidFill>
              </a:rPr>
              <a:t>.</a:t>
            </a:r>
          </a:p>
          <a:p>
            <a:pPr marL="358775" lvl="2"/>
            <a:endParaRPr lang="es-CL" sz="1400" dirty="0" smtClean="0">
              <a:solidFill>
                <a:srgbClr val="FFFF00"/>
              </a:solidFill>
            </a:endParaRPr>
          </a:p>
          <a:p>
            <a:pPr marL="358775" lvl="2"/>
            <a:r>
              <a:rPr lang="es-CL" sz="1400" dirty="0" err="1" smtClean="0">
                <a:solidFill>
                  <a:schemeClr val="bg1"/>
                </a:solidFill>
              </a:rPr>
              <a:t>Gather</a:t>
            </a:r>
            <a:r>
              <a:rPr lang="es-CL" sz="1400" dirty="0" smtClean="0">
                <a:solidFill>
                  <a:schemeClr val="bg1"/>
                </a:solidFill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</a:rPr>
              <a:t>Educational</a:t>
            </a:r>
            <a:r>
              <a:rPr lang="es-CL" sz="1400" dirty="0" smtClean="0">
                <a:solidFill>
                  <a:schemeClr val="bg1"/>
                </a:solidFill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</a:rPr>
              <a:t>resources</a:t>
            </a:r>
            <a:r>
              <a:rPr lang="es-CL" sz="1400" dirty="0" smtClean="0">
                <a:solidFill>
                  <a:schemeClr val="bg1"/>
                </a:solidFill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</a:rPr>
              <a:t>action</a:t>
            </a:r>
            <a:r>
              <a:rPr lang="es-CL" sz="1400" dirty="0" smtClean="0">
                <a:solidFill>
                  <a:schemeClr val="bg1"/>
                </a:solidFill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</a:rPr>
              <a:t>plans</a:t>
            </a:r>
            <a:r>
              <a:rPr lang="es-CL" sz="1400" dirty="0" smtClean="0">
                <a:solidFill>
                  <a:schemeClr val="bg1"/>
                </a:solidFill>
              </a:rPr>
              <a:t> and </a:t>
            </a:r>
            <a:r>
              <a:rPr lang="es-CL" sz="1400" dirty="0" err="1" smtClean="0">
                <a:solidFill>
                  <a:schemeClr val="bg1"/>
                </a:solidFill>
              </a:rPr>
              <a:t>operational</a:t>
            </a:r>
            <a:r>
              <a:rPr lang="es-CL" sz="1400" dirty="0" smtClean="0">
                <a:solidFill>
                  <a:schemeClr val="bg1"/>
                </a:solidFill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</a:rPr>
              <a:t>protocols</a:t>
            </a:r>
            <a:r>
              <a:rPr lang="es-CL" sz="1400" dirty="0" smtClean="0">
                <a:solidFill>
                  <a:schemeClr val="bg1"/>
                </a:solidFill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</a:rPr>
              <a:t>for</a:t>
            </a:r>
            <a:r>
              <a:rPr lang="es-CL" sz="1400" dirty="0" smtClean="0">
                <a:solidFill>
                  <a:schemeClr val="bg1"/>
                </a:solidFill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</a:rPr>
              <a:t>the</a:t>
            </a:r>
            <a:r>
              <a:rPr lang="es-CL" sz="1400" dirty="0" smtClean="0">
                <a:solidFill>
                  <a:schemeClr val="bg1"/>
                </a:solidFill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</a:rPr>
              <a:t>Community</a:t>
            </a:r>
            <a:r>
              <a:rPr lang="es-CL" sz="1400" dirty="0" smtClean="0">
                <a:solidFill>
                  <a:schemeClr val="bg1"/>
                </a:solidFill>
              </a:rPr>
              <a:t>.</a:t>
            </a:r>
            <a:r>
              <a:rPr lang="es-CL" sz="1400" dirty="0" smtClean="0">
                <a:solidFill>
                  <a:srgbClr val="00B0F0"/>
                </a:solidFill>
              </a:rPr>
              <a:t> </a:t>
            </a:r>
          </a:p>
          <a:p>
            <a:pPr marL="358775" lvl="2"/>
            <a:endParaRPr lang="es-CL" sz="1400" dirty="0" smtClean="0">
              <a:solidFill>
                <a:srgbClr val="00B0F0"/>
              </a:solidFill>
            </a:endParaRPr>
          </a:p>
          <a:p>
            <a:pPr marL="358775" lvl="2"/>
            <a:r>
              <a:rPr lang="es-ES" sz="1400" dirty="0" err="1" smtClean="0">
                <a:solidFill>
                  <a:schemeClr val="bg1"/>
                </a:solidFill>
              </a:rPr>
              <a:t>PacWave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exercise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involved</a:t>
            </a:r>
            <a:r>
              <a:rPr lang="es-ES" sz="1400" dirty="0" smtClean="0">
                <a:solidFill>
                  <a:schemeClr val="bg1"/>
                </a:solidFill>
              </a:rPr>
              <a:t> NDMO in </a:t>
            </a:r>
            <a:r>
              <a:rPr lang="es-ES" sz="1400" dirty="0" err="1" smtClean="0">
                <a:solidFill>
                  <a:schemeClr val="bg1"/>
                </a:solidFill>
              </a:rPr>
              <a:t>every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member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state</a:t>
            </a:r>
            <a:r>
              <a:rPr lang="es-ES" sz="1400" dirty="0" smtClean="0">
                <a:solidFill>
                  <a:schemeClr val="bg1"/>
                </a:solidFill>
              </a:rPr>
              <a:t>.</a:t>
            </a:r>
          </a:p>
          <a:p>
            <a:pPr marL="358775" lvl="2"/>
            <a:endParaRPr lang="es-ES" sz="1400" dirty="0">
              <a:solidFill>
                <a:schemeClr val="bg1"/>
              </a:solidFill>
            </a:endParaRPr>
          </a:p>
          <a:p>
            <a:pPr marL="358775" lvl="2"/>
            <a:r>
              <a:rPr lang="es-ES" sz="1400" dirty="0" err="1" smtClean="0">
                <a:solidFill>
                  <a:schemeClr val="bg1"/>
                </a:solidFill>
              </a:rPr>
              <a:t>Promote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international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cooperation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between</a:t>
            </a:r>
            <a:r>
              <a:rPr lang="es-ES" sz="1400" dirty="0" smtClean="0">
                <a:solidFill>
                  <a:schemeClr val="bg1"/>
                </a:solidFill>
              </a:rPr>
              <a:t> NDMO and </a:t>
            </a:r>
            <a:r>
              <a:rPr lang="es-ES" sz="1400" dirty="0" smtClean="0">
                <a:solidFill>
                  <a:schemeClr val="bg1"/>
                </a:solidFill>
              </a:rPr>
              <a:t>NTWC</a:t>
            </a:r>
            <a:r>
              <a:rPr lang="es-ES" sz="1400" dirty="0">
                <a:solidFill>
                  <a:schemeClr val="bg1"/>
                </a:solidFill>
              </a:rPr>
              <a:t>.</a:t>
            </a:r>
            <a:endParaRPr lang="es-ES" sz="14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14" y="1031444"/>
            <a:ext cx="4197389" cy="23319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10218" y="1031444"/>
            <a:ext cx="673777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10217" y="1740999"/>
            <a:ext cx="673777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02901" y="2479606"/>
            <a:ext cx="673777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906317" y="4197459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905910" y="4614414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896565" y="5250819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905910" y="5682404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1" descr="C:\Users\182740721\Downloads\Peru-flag-icon-on-transparent-background-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82" y="6221796"/>
            <a:ext cx="1077946" cy="6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hile - Free flags ico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2" b="18094"/>
          <a:stretch/>
        </p:blipFill>
        <p:spPr bwMode="auto">
          <a:xfrm>
            <a:off x="2025259" y="6278175"/>
            <a:ext cx="828000" cy="5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Colombia - Free flags ic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00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C:\Users\182740721\Downloads\favpng_flag-of-ecuador-flag-of-per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41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=""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=""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70884" y="848141"/>
            <a:ext cx="545670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PacWave18</a:t>
            </a:r>
            <a:endParaRPr lang="es-CL" sz="2000" dirty="0">
              <a:solidFill>
                <a:srgbClr val="00B0F0"/>
              </a:solidFill>
              <a:latin typeface="Arial"/>
              <a:ea typeface="Avenir Roman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600" dirty="0" smtClean="0">
              <a:solidFill>
                <a:schemeClr val="bg1"/>
              </a:solidFill>
            </a:endParaRPr>
          </a:p>
          <a:p>
            <a:pPr marL="358775" lvl="2"/>
            <a:r>
              <a:rPr lang="es-ES" sz="1600" dirty="0" smtClean="0">
                <a:solidFill>
                  <a:schemeClr val="bg1"/>
                </a:solidFill>
              </a:rPr>
              <a:t>Regional </a:t>
            </a:r>
            <a:r>
              <a:rPr lang="es-ES" sz="1600" dirty="0" err="1" smtClean="0">
                <a:solidFill>
                  <a:schemeClr val="bg1"/>
                </a:solidFill>
              </a:rPr>
              <a:t>exercise</a:t>
            </a:r>
            <a:r>
              <a:rPr lang="es-ES" sz="1600" dirty="0" smtClean="0">
                <a:solidFill>
                  <a:schemeClr val="bg1"/>
                </a:solidFill>
              </a:rPr>
              <a:t>:</a:t>
            </a:r>
          </a:p>
          <a:p>
            <a:pPr marL="644525" lvl="2" indent="-285750">
              <a:buFont typeface="Wingdings" pitchFamily="2" charset="2"/>
              <a:buChar char="Ø"/>
            </a:pPr>
            <a:r>
              <a:rPr lang="es-ES" sz="1600" dirty="0" err="1" smtClean="0">
                <a:solidFill>
                  <a:schemeClr val="bg1"/>
                </a:solidFill>
              </a:rPr>
              <a:t>October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smtClean="0">
                <a:solidFill>
                  <a:schemeClr val="bg1"/>
                </a:solidFill>
              </a:rPr>
              <a:t>24th 2018: </a:t>
            </a:r>
            <a:r>
              <a:rPr lang="es-ES" sz="1600" dirty="0" err="1" smtClean="0">
                <a:solidFill>
                  <a:schemeClr val="bg1"/>
                </a:solidFill>
              </a:rPr>
              <a:t>Starting</a:t>
            </a:r>
            <a:r>
              <a:rPr lang="es-ES" sz="1600" dirty="0" smtClean="0">
                <a:solidFill>
                  <a:schemeClr val="bg1"/>
                </a:solidFill>
              </a:rPr>
              <a:t> at 02:00 </a:t>
            </a:r>
            <a:r>
              <a:rPr lang="es-ES" sz="1600" dirty="0">
                <a:solidFill>
                  <a:schemeClr val="bg1"/>
                </a:solidFill>
              </a:rPr>
              <a:t>UTC (</a:t>
            </a:r>
            <a:r>
              <a:rPr lang="es-ES" sz="1600" dirty="0" err="1">
                <a:solidFill>
                  <a:schemeClr val="bg1"/>
                </a:solidFill>
              </a:rPr>
              <a:t>Chile’s</a:t>
            </a:r>
            <a:r>
              <a:rPr lang="es-ES" sz="1600" dirty="0">
                <a:solidFill>
                  <a:schemeClr val="bg1"/>
                </a:solidFill>
              </a:rPr>
              <a:t> NTWC </a:t>
            </a:r>
            <a:r>
              <a:rPr lang="es-ES" sz="1600" dirty="0" err="1">
                <a:solidFill>
                  <a:schemeClr val="bg1"/>
                </a:solidFill>
              </a:rPr>
              <a:t>acted</a:t>
            </a:r>
            <a:r>
              <a:rPr lang="es-ES" sz="1600" dirty="0">
                <a:solidFill>
                  <a:schemeClr val="bg1"/>
                </a:solidFill>
              </a:rPr>
              <a:t> as </a:t>
            </a:r>
            <a:r>
              <a:rPr lang="es-ES" sz="1600" dirty="0" smtClean="0">
                <a:solidFill>
                  <a:schemeClr val="bg1"/>
                </a:solidFill>
              </a:rPr>
              <a:t>PTWC, </a:t>
            </a:r>
            <a:r>
              <a:rPr lang="es-ES" sz="1600" dirty="0" err="1" smtClean="0">
                <a:solidFill>
                  <a:schemeClr val="bg1"/>
                </a:solidFill>
              </a:rPr>
              <a:t>using</a:t>
            </a:r>
            <a:r>
              <a:rPr lang="es-ES" sz="1600" dirty="0" smtClean="0">
                <a:solidFill>
                  <a:schemeClr val="bg1"/>
                </a:solidFill>
              </a:rPr>
              <a:t> TSUCAT </a:t>
            </a:r>
            <a:r>
              <a:rPr lang="es-ES" sz="1600" dirty="0" err="1" smtClean="0">
                <a:solidFill>
                  <a:schemeClr val="bg1"/>
                </a:solidFill>
              </a:rPr>
              <a:t>for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bulletin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preparation</a:t>
            </a:r>
            <a:r>
              <a:rPr lang="es-ES" sz="1600" dirty="0" smtClean="0">
                <a:solidFill>
                  <a:schemeClr val="bg1"/>
                </a:solidFill>
              </a:rPr>
              <a:t>).</a:t>
            </a:r>
            <a:endParaRPr lang="es-ES" sz="1600" dirty="0" smtClean="0">
              <a:solidFill>
                <a:schemeClr val="bg1"/>
              </a:solidFill>
            </a:endParaRPr>
          </a:p>
          <a:p>
            <a:pPr marL="644525" lvl="2" indent="-285750">
              <a:buFont typeface="Wingdings" pitchFamily="2" charset="2"/>
              <a:buChar char="Ø"/>
            </a:pPr>
            <a:r>
              <a:rPr lang="en-GB" sz="1600" dirty="0" smtClean="0">
                <a:solidFill>
                  <a:schemeClr val="bg1"/>
                </a:solidFill>
              </a:rPr>
              <a:t>Scenario: Magnitude </a:t>
            </a:r>
            <a:r>
              <a:rPr lang="es-ES" sz="1600" dirty="0" smtClean="0">
                <a:solidFill>
                  <a:schemeClr val="bg1"/>
                </a:solidFill>
              </a:rPr>
              <a:t>9.0 </a:t>
            </a:r>
            <a:r>
              <a:rPr lang="es-ES" sz="1600" dirty="0" err="1" smtClean="0">
                <a:solidFill>
                  <a:schemeClr val="bg1"/>
                </a:solidFill>
              </a:rPr>
              <a:t>Earthquake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near</a:t>
            </a:r>
            <a:r>
              <a:rPr lang="es-ES" sz="1600" dirty="0" smtClean="0">
                <a:solidFill>
                  <a:schemeClr val="bg1"/>
                </a:solidFill>
              </a:rPr>
              <a:t> Tonga</a:t>
            </a:r>
            <a:r>
              <a:rPr lang="es-CL" sz="1600" dirty="0" smtClean="0">
                <a:solidFill>
                  <a:schemeClr val="bg1"/>
                </a:solidFill>
              </a:rPr>
              <a:t>.</a:t>
            </a:r>
          </a:p>
          <a:p>
            <a:pPr marL="358775" lvl="2"/>
            <a:endParaRPr lang="es-CL" sz="1600" dirty="0" smtClean="0">
              <a:solidFill>
                <a:schemeClr val="bg1"/>
              </a:solidFill>
            </a:endParaRPr>
          </a:p>
          <a:p>
            <a:pPr marL="358775" lvl="2"/>
            <a:r>
              <a:rPr lang="es-CL" sz="1600" dirty="0" err="1" smtClean="0">
                <a:solidFill>
                  <a:schemeClr val="bg1"/>
                </a:solidFill>
              </a:rPr>
              <a:t>Each</a:t>
            </a:r>
            <a:r>
              <a:rPr lang="es-CL" sz="1600" dirty="0">
                <a:solidFill>
                  <a:schemeClr val="bg1"/>
                </a:solidFill>
              </a:rPr>
              <a:t> country </a:t>
            </a:r>
            <a:r>
              <a:rPr lang="es-CL" sz="1600" dirty="0" smtClean="0">
                <a:solidFill>
                  <a:schemeClr val="bg1"/>
                </a:solidFill>
              </a:rPr>
              <a:t>NTWC and </a:t>
            </a:r>
            <a:r>
              <a:rPr lang="es-CL" sz="1600" dirty="0" smtClean="0">
                <a:solidFill>
                  <a:schemeClr val="bg1"/>
                </a:solidFill>
              </a:rPr>
              <a:t>NDMO </a:t>
            </a:r>
            <a:r>
              <a:rPr lang="es-CL" sz="1600" dirty="0" err="1" smtClean="0">
                <a:solidFill>
                  <a:schemeClr val="bg1"/>
                </a:solidFill>
              </a:rPr>
              <a:t>did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exercises</a:t>
            </a:r>
            <a:r>
              <a:rPr lang="es-CL" sz="1600" dirty="0" smtClean="0">
                <a:solidFill>
                  <a:srgbClr val="FFC000"/>
                </a:solidFill>
              </a:rPr>
              <a:t> </a:t>
            </a:r>
            <a:r>
              <a:rPr lang="es-CL" sz="1600" dirty="0" err="1" smtClean="0">
                <a:solidFill>
                  <a:srgbClr val="FFC000"/>
                </a:solidFill>
              </a:rPr>
              <a:t>focused</a:t>
            </a:r>
            <a:r>
              <a:rPr lang="es-CL" sz="1600" dirty="0" smtClean="0">
                <a:solidFill>
                  <a:srgbClr val="FFC000"/>
                </a:solidFill>
              </a:rPr>
              <a:t> </a:t>
            </a:r>
            <a:r>
              <a:rPr lang="es-CL" sz="1600" dirty="0" err="1" smtClean="0">
                <a:solidFill>
                  <a:srgbClr val="FFC000"/>
                </a:solidFill>
              </a:rPr>
              <a:t>on</a:t>
            </a:r>
            <a:r>
              <a:rPr lang="es-CL" sz="1600" dirty="0" smtClean="0">
                <a:solidFill>
                  <a:srgbClr val="FFC000"/>
                </a:solidFill>
              </a:rPr>
              <a:t> </a:t>
            </a:r>
            <a:r>
              <a:rPr lang="es-CL" sz="1600" dirty="0" err="1" smtClean="0">
                <a:solidFill>
                  <a:srgbClr val="FFC000"/>
                </a:solidFill>
              </a:rPr>
              <a:t>near</a:t>
            </a:r>
            <a:r>
              <a:rPr lang="es-CL" sz="1600" dirty="0" smtClean="0">
                <a:solidFill>
                  <a:srgbClr val="FFC000"/>
                </a:solidFill>
              </a:rPr>
              <a:t> </a:t>
            </a:r>
            <a:r>
              <a:rPr lang="es-CL" sz="1600" dirty="0" err="1" smtClean="0">
                <a:solidFill>
                  <a:srgbClr val="FFC000"/>
                </a:solidFill>
              </a:rPr>
              <a:t>field</a:t>
            </a:r>
            <a:r>
              <a:rPr lang="es-CL" sz="1600" dirty="0" smtClean="0">
                <a:solidFill>
                  <a:srgbClr val="FFC000"/>
                </a:solidFill>
              </a:rPr>
              <a:t> </a:t>
            </a:r>
            <a:r>
              <a:rPr lang="es-CL" sz="1600" dirty="0" err="1" smtClean="0">
                <a:solidFill>
                  <a:srgbClr val="FFC000"/>
                </a:solidFill>
              </a:rPr>
              <a:t>events</a:t>
            </a:r>
            <a:r>
              <a:rPr lang="es-CL" sz="1600" dirty="0" smtClean="0">
                <a:solidFill>
                  <a:srgbClr val="FFC000"/>
                </a:solidFill>
              </a:rPr>
              <a:t>.</a:t>
            </a:r>
            <a:endParaRPr lang="es-CL" sz="1600" dirty="0" smtClean="0">
              <a:solidFill>
                <a:srgbClr val="FFC000"/>
              </a:solidFill>
            </a:endParaRPr>
          </a:p>
          <a:p>
            <a:pPr marL="358775" lvl="2"/>
            <a:endParaRPr lang="es-ES" sz="1600" dirty="0">
              <a:solidFill>
                <a:srgbClr val="00B0F0"/>
              </a:solidFill>
            </a:endParaRPr>
          </a:p>
          <a:p>
            <a:pPr marL="358775" lvl="2"/>
            <a:r>
              <a:rPr lang="es-ES" sz="1600" dirty="0" err="1">
                <a:solidFill>
                  <a:srgbClr val="FFC000"/>
                </a:solidFill>
              </a:rPr>
              <a:t>Involved</a:t>
            </a:r>
            <a:r>
              <a:rPr lang="es-ES" sz="1600" dirty="0">
                <a:solidFill>
                  <a:srgbClr val="FFC000"/>
                </a:solidFill>
              </a:rPr>
              <a:t> </a:t>
            </a:r>
            <a:r>
              <a:rPr lang="es-ES" sz="1600" dirty="0" err="1">
                <a:solidFill>
                  <a:srgbClr val="FFC000"/>
                </a:solidFill>
              </a:rPr>
              <a:t>limited</a:t>
            </a:r>
            <a:r>
              <a:rPr lang="es-ES" sz="1600" dirty="0">
                <a:solidFill>
                  <a:srgbClr val="FFC000"/>
                </a:solidFill>
              </a:rPr>
              <a:t> </a:t>
            </a:r>
            <a:r>
              <a:rPr lang="es-ES" sz="1600" dirty="0" err="1">
                <a:solidFill>
                  <a:srgbClr val="FFC000"/>
                </a:solidFill>
              </a:rPr>
              <a:t>evacuation</a:t>
            </a:r>
            <a:r>
              <a:rPr lang="es-ES" sz="1600" dirty="0">
                <a:solidFill>
                  <a:srgbClr val="FFC000"/>
                </a:solidFill>
              </a:rPr>
              <a:t> of </a:t>
            </a:r>
            <a:r>
              <a:rPr lang="es-ES" sz="1600" dirty="0" err="1">
                <a:solidFill>
                  <a:srgbClr val="FFC000"/>
                </a:solidFill>
              </a:rPr>
              <a:t>some</a:t>
            </a:r>
            <a:r>
              <a:rPr lang="es-ES" sz="1600" dirty="0">
                <a:solidFill>
                  <a:srgbClr val="FFC000"/>
                </a:solidFill>
              </a:rPr>
              <a:t> </a:t>
            </a:r>
            <a:r>
              <a:rPr lang="es-ES" sz="1600" dirty="0" err="1">
                <a:solidFill>
                  <a:srgbClr val="FFC000"/>
                </a:solidFill>
              </a:rPr>
              <a:t>coastal</a:t>
            </a:r>
            <a:r>
              <a:rPr lang="es-ES" sz="1600" dirty="0">
                <a:solidFill>
                  <a:srgbClr val="FFC000"/>
                </a:solidFill>
              </a:rPr>
              <a:t> </a:t>
            </a:r>
            <a:r>
              <a:rPr lang="es-ES" sz="1600" dirty="0" err="1">
                <a:solidFill>
                  <a:srgbClr val="FFC000"/>
                </a:solidFill>
              </a:rPr>
              <a:t>comunities</a:t>
            </a:r>
            <a:r>
              <a:rPr lang="es-ES" sz="1600" dirty="0">
                <a:solidFill>
                  <a:srgbClr val="FFC000"/>
                </a:solidFill>
              </a:rPr>
              <a:t>.</a:t>
            </a:r>
            <a:endParaRPr lang="es-CL" sz="1600" dirty="0">
              <a:solidFill>
                <a:srgbClr val="FFC000"/>
              </a:solidFill>
            </a:endParaRPr>
          </a:p>
          <a:p>
            <a:pPr marL="358775" lvl="2"/>
            <a:endParaRPr lang="es-ES" sz="1600" dirty="0" smtClean="0">
              <a:solidFill>
                <a:schemeClr val="bg1"/>
              </a:solidFill>
            </a:endParaRPr>
          </a:p>
          <a:p>
            <a:pPr marL="358775" lvl="2"/>
            <a:r>
              <a:rPr lang="es-ES" sz="2000" b="1" dirty="0" err="1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Tested</a:t>
            </a:r>
            <a:r>
              <a:rPr lang="es-ES" sz="20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</a:t>
            </a:r>
            <a:r>
              <a:rPr lang="es-ES" sz="2000" b="1" dirty="0" err="1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</a:t>
            </a:r>
            <a:r>
              <a:rPr lang="es-ES" sz="20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protocols</a:t>
            </a:r>
            <a:r>
              <a:rPr lang="es-ES" sz="2000" b="1" dirty="0" smtClean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58775" lvl="2"/>
            <a:endParaRPr lang="es-ES" sz="900" b="1" dirty="0">
              <a:solidFill>
                <a:srgbClr val="FFDC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01725" lvl="3" indent="-285750">
              <a:buFont typeface="Wingdings" panose="05000000000000000000" pitchFamily="2" charset="2"/>
              <a:buChar char="Ø"/>
            </a:pPr>
            <a:r>
              <a:rPr lang="es-ES" sz="1600" dirty="0" err="1" smtClean="0">
                <a:solidFill>
                  <a:schemeClr val="bg1"/>
                </a:solidFill>
              </a:rPr>
              <a:t>Emergency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initial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evaluation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</a:p>
          <a:p>
            <a:pPr marL="1101725" lvl="3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bg1"/>
                </a:solidFill>
              </a:rPr>
              <a:t>Tsunami </a:t>
            </a:r>
            <a:r>
              <a:rPr lang="es-ES" sz="1600" dirty="0" err="1" smtClean="0">
                <a:solidFill>
                  <a:schemeClr val="bg1"/>
                </a:solidFill>
              </a:rPr>
              <a:t>treath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assessment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</a:p>
          <a:p>
            <a:pPr marL="1101725" lvl="3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bg1"/>
                </a:solidFill>
              </a:rPr>
              <a:t>Tsunami </a:t>
            </a:r>
            <a:r>
              <a:rPr lang="es-ES" sz="1600" dirty="0" err="1" smtClean="0">
                <a:solidFill>
                  <a:schemeClr val="bg1"/>
                </a:solidFill>
              </a:rPr>
              <a:t>monitoring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</a:p>
          <a:p>
            <a:pPr marL="1101725" lvl="3" indent="-285750">
              <a:buFont typeface="Wingdings" panose="05000000000000000000" pitchFamily="2" charset="2"/>
              <a:buChar char="Ø"/>
            </a:pPr>
            <a:r>
              <a:rPr lang="es-ES" sz="1600" dirty="0" err="1" smtClean="0">
                <a:solidFill>
                  <a:schemeClr val="bg1"/>
                </a:solidFill>
              </a:rPr>
              <a:t>Treath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increase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  <a:endParaRPr lang="es-ES" sz="1600" dirty="0" smtClean="0">
              <a:solidFill>
                <a:schemeClr val="bg1"/>
              </a:solidFill>
            </a:endParaRPr>
          </a:p>
          <a:p>
            <a:pPr marL="1101725" lvl="3" indent="-285750">
              <a:buFont typeface="Wingdings" panose="05000000000000000000" pitchFamily="2" charset="2"/>
              <a:buChar char="Ø"/>
            </a:pPr>
            <a:r>
              <a:rPr lang="es-ES" sz="1600" dirty="0" err="1" smtClean="0">
                <a:solidFill>
                  <a:schemeClr val="bg1"/>
                </a:solidFill>
              </a:rPr>
              <a:t>Treath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cancellation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2550" y="964426"/>
            <a:ext cx="2843870" cy="1746883"/>
          </a:xfrm>
          <a:prstGeom prst="rect">
            <a:avLst/>
          </a:prstGeom>
          <a:ln w="12700">
            <a:solidFill>
              <a:srgbClr val="FFFF00">
                <a:alpha val="99000"/>
              </a:srgbClr>
            </a:solidFill>
          </a:ln>
        </p:spPr>
      </p:pic>
      <p:pic>
        <p:nvPicPr>
          <p:cNvPr id="11" name="Imagen 10" descr="cid:52e20e7b-a454-42c2-85a1-9d5668d0d6a9@shoa.cl"/>
          <p:cNvPicPr/>
          <p:nvPr/>
        </p:nvPicPr>
        <p:blipFill rotWithShape="1"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45" r="13655" b="8422"/>
          <a:stretch/>
        </p:blipFill>
        <p:spPr bwMode="auto">
          <a:xfrm>
            <a:off x="6112464" y="2605569"/>
            <a:ext cx="2850235" cy="1728838"/>
          </a:xfrm>
          <a:prstGeom prst="rect">
            <a:avLst/>
          </a:prstGeom>
          <a:ln w="12700">
            <a:solidFill>
              <a:srgbClr val="FFFF00">
                <a:alpha val="99000"/>
              </a:srgb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84" t="3850" r="2563" b="4117"/>
          <a:stretch/>
        </p:blipFill>
        <p:spPr>
          <a:xfrm>
            <a:off x="5244998" y="4103827"/>
            <a:ext cx="2931180" cy="1931214"/>
          </a:xfrm>
          <a:prstGeom prst="rect">
            <a:avLst/>
          </a:prstGeom>
          <a:ln w="12700">
            <a:solidFill>
              <a:srgbClr val="FFFF00">
                <a:alpha val="99000"/>
              </a:srgbClr>
            </a:solidFill>
          </a:ln>
        </p:spPr>
      </p:pic>
      <p:sp>
        <p:nvSpPr>
          <p:cNvPr id="14" name="19 Rectángulo">
            <a:extLst>
              <a:ext uri="{FF2B5EF4-FFF2-40B4-BE49-F238E27FC236}">
                <a16:creationId xmlns:a16="http://schemas.microsoft.com/office/drawing/2014/main" xmlns="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7046"/>
            <a:ext cx="7722637" cy="58477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EXPERIENCE</a:t>
            </a:r>
            <a:endParaRPr lang="es-ES" sz="3200" b="1" dirty="0">
              <a:solidFill>
                <a:srgbClr val="FFDC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175565" y="1739552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178820" y="2981636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179637" y="3701637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1" descr="C:\Users\182740721\Downloads\Peru-flag-icon-on-transparent-background-P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82" y="6221796"/>
            <a:ext cx="1077946" cy="6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hile - Free flags icon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2" b="18094"/>
          <a:stretch/>
        </p:blipFill>
        <p:spPr bwMode="auto">
          <a:xfrm>
            <a:off x="2025259" y="6278175"/>
            <a:ext cx="828000" cy="5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Colombia - Free flags ico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00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182740721\Downloads\favpng_flag-of-ecuador-flag-of-peru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41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5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=""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=""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733458" y="634852"/>
            <a:ext cx="53468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PacWave</a:t>
            </a:r>
            <a:r>
              <a:rPr lang="es-CL" sz="32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32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s-CL" sz="3200" b="1" dirty="0">
              <a:solidFill>
                <a:srgbClr val="FFDC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600" dirty="0" smtClean="0">
              <a:solidFill>
                <a:schemeClr val="bg1"/>
              </a:solidFill>
            </a:endParaRPr>
          </a:p>
          <a:p>
            <a:pPr marL="358775" lvl="2"/>
            <a:r>
              <a:rPr lang="es-ES" sz="1600" dirty="0" smtClean="0">
                <a:solidFill>
                  <a:schemeClr val="bg1"/>
                </a:solidFill>
              </a:rPr>
              <a:t>Regional </a:t>
            </a:r>
            <a:r>
              <a:rPr lang="es-ES" sz="1600" dirty="0" err="1" smtClean="0">
                <a:solidFill>
                  <a:schemeClr val="bg1"/>
                </a:solidFill>
              </a:rPr>
              <a:t>exercise</a:t>
            </a:r>
            <a:r>
              <a:rPr lang="es-ES" sz="1600" dirty="0" smtClean="0">
                <a:solidFill>
                  <a:schemeClr val="bg1"/>
                </a:solidFill>
              </a:rPr>
              <a:t>:</a:t>
            </a:r>
          </a:p>
          <a:p>
            <a:pPr marL="358775" lvl="2"/>
            <a:r>
              <a:rPr lang="es-ES" sz="1600" dirty="0" err="1" smtClean="0">
                <a:solidFill>
                  <a:schemeClr val="bg1"/>
                </a:solidFill>
              </a:rPr>
              <a:t>October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smtClean="0">
                <a:solidFill>
                  <a:schemeClr val="bg1"/>
                </a:solidFill>
              </a:rPr>
              <a:t>22th 2020: </a:t>
            </a:r>
            <a:r>
              <a:rPr lang="es-ES" sz="1600" dirty="0" err="1" smtClean="0">
                <a:solidFill>
                  <a:schemeClr val="bg1"/>
                </a:solidFill>
              </a:rPr>
              <a:t>Starting</a:t>
            </a:r>
            <a:r>
              <a:rPr lang="es-ES" sz="1600" dirty="0" smtClean="0">
                <a:solidFill>
                  <a:schemeClr val="bg1"/>
                </a:solidFill>
              </a:rPr>
              <a:t> at 12:00 </a:t>
            </a:r>
            <a:r>
              <a:rPr lang="es-ES" sz="1600" dirty="0">
                <a:solidFill>
                  <a:schemeClr val="bg1"/>
                </a:solidFill>
              </a:rPr>
              <a:t>UTC </a:t>
            </a:r>
            <a:r>
              <a:rPr lang="es-ES" sz="1600" dirty="0" smtClean="0">
                <a:solidFill>
                  <a:schemeClr val="bg1"/>
                </a:solidFill>
              </a:rPr>
              <a:t>(</a:t>
            </a:r>
            <a:r>
              <a:rPr lang="es-ES" sz="1600" dirty="0" err="1" smtClean="0">
                <a:solidFill>
                  <a:schemeClr val="bg1"/>
                </a:solidFill>
              </a:rPr>
              <a:t>Peru’s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>
                <a:solidFill>
                  <a:schemeClr val="bg1"/>
                </a:solidFill>
              </a:rPr>
              <a:t>NTWC </a:t>
            </a:r>
            <a:r>
              <a:rPr lang="es-ES" sz="1600" dirty="0" err="1">
                <a:solidFill>
                  <a:schemeClr val="bg1"/>
                </a:solidFill>
              </a:rPr>
              <a:t>acted</a:t>
            </a:r>
            <a:r>
              <a:rPr lang="es-ES" sz="1600" dirty="0">
                <a:solidFill>
                  <a:schemeClr val="bg1"/>
                </a:solidFill>
              </a:rPr>
              <a:t> as PTWC </a:t>
            </a:r>
            <a:r>
              <a:rPr lang="es-ES" sz="1600" dirty="0" smtClean="0">
                <a:solidFill>
                  <a:schemeClr val="bg1"/>
                </a:solidFill>
              </a:rPr>
              <a:t>). </a:t>
            </a:r>
            <a:endParaRPr lang="es-ES" sz="1600" dirty="0" smtClean="0">
              <a:solidFill>
                <a:schemeClr val="bg1"/>
              </a:solidFill>
            </a:endParaRPr>
          </a:p>
          <a:p>
            <a:pPr marL="358775" lvl="2"/>
            <a:r>
              <a:rPr lang="es-ES" sz="1600" dirty="0" err="1" smtClean="0">
                <a:solidFill>
                  <a:schemeClr val="bg1"/>
                </a:solidFill>
              </a:rPr>
              <a:t>Scenario</a:t>
            </a:r>
            <a:r>
              <a:rPr lang="es-ES" sz="1600" dirty="0" smtClean="0">
                <a:solidFill>
                  <a:schemeClr val="bg1"/>
                </a:solidFill>
              </a:rPr>
              <a:t>: </a:t>
            </a:r>
            <a:r>
              <a:rPr lang="en-GB" sz="1600" dirty="0" smtClean="0">
                <a:solidFill>
                  <a:schemeClr val="bg1"/>
                </a:solidFill>
              </a:rPr>
              <a:t>Magnitude </a:t>
            </a:r>
            <a:r>
              <a:rPr lang="es-ES" sz="1600" dirty="0" smtClean="0">
                <a:solidFill>
                  <a:schemeClr val="bg1"/>
                </a:solidFill>
              </a:rPr>
              <a:t>9.0 </a:t>
            </a:r>
            <a:r>
              <a:rPr lang="es-ES" sz="1600" dirty="0" err="1" smtClean="0">
                <a:solidFill>
                  <a:schemeClr val="bg1"/>
                </a:solidFill>
              </a:rPr>
              <a:t>Earthquake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near</a:t>
            </a:r>
            <a:r>
              <a:rPr lang="es-ES" sz="1600" dirty="0" smtClean="0">
                <a:solidFill>
                  <a:schemeClr val="bg1"/>
                </a:solidFill>
              </a:rPr>
              <a:t> Tonga </a:t>
            </a:r>
            <a:r>
              <a:rPr lang="es-ES" sz="1600" dirty="0" err="1" smtClean="0">
                <a:solidFill>
                  <a:schemeClr val="bg1"/>
                </a:solidFill>
              </a:rPr>
              <a:t>scenario</a:t>
            </a:r>
            <a:r>
              <a:rPr lang="es-CL" sz="1600" dirty="0" smtClean="0">
                <a:solidFill>
                  <a:schemeClr val="bg1"/>
                </a:solidFill>
              </a:rPr>
              <a:t>.</a:t>
            </a:r>
          </a:p>
          <a:p>
            <a:pPr marL="358775" lvl="2"/>
            <a:endParaRPr lang="es-CL" sz="1600" dirty="0" smtClean="0">
              <a:solidFill>
                <a:schemeClr val="bg1"/>
              </a:solidFill>
            </a:endParaRPr>
          </a:p>
          <a:p>
            <a:pPr marL="358775" lvl="2" algn="just"/>
            <a:r>
              <a:rPr lang="es-CL" sz="1600" dirty="0" err="1">
                <a:solidFill>
                  <a:srgbClr val="FFC000"/>
                </a:solidFill>
              </a:rPr>
              <a:t>First</a:t>
            </a:r>
            <a:r>
              <a:rPr lang="es-CL" sz="1600" dirty="0">
                <a:solidFill>
                  <a:srgbClr val="FFC000"/>
                </a:solidFill>
              </a:rPr>
              <a:t> </a:t>
            </a:r>
            <a:r>
              <a:rPr lang="es-CL" sz="1600" dirty="0" err="1">
                <a:solidFill>
                  <a:srgbClr val="FFC000"/>
                </a:solidFill>
              </a:rPr>
              <a:t>hour</a:t>
            </a:r>
            <a:r>
              <a:rPr lang="es-CL" sz="1600" dirty="0">
                <a:solidFill>
                  <a:srgbClr val="FFC000"/>
                </a:solidFill>
              </a:rPr>
              <a:t> of regional </a:t>
            </a:r>
            <a:r>
              <a:rPr lang="es-CL" sz="1600" dirty="0" err="1">
                <a:solidFill>
                  <a:srgbClr val="FFC000"/>
                </a:solidFill>
              </a:rPr>
              <a:t>exercise</a:t>
            </a:r>
            <a:r>
              <a:rPr lang="es-CL" sz="1600" dirty="0">
                <a:solidFill>
                  <a:srgbClr val="FFC000"/>
                </a:solidFill>
              </a:rPr>
              <a:t> </a:t>
            </a:r>
            <a:r>
              <a:rPr lang="es-CL" sz="1600" dirty="0" err="1">
                <a:solidFill>
                  <a:srgbClr val="FFC000"/>
                </a:solidFill>
              </a:rPr>
              <a:t>carried</a:t>
            </a:r>
            <a:r>
              <a:rPr lang="es-CL" sz="1600" dirty="0">
                <a:solidFill>
                  <a:srgbClr val="FFC000"/>
                </a:solidFill>
              </a:rPr>
              <a:t> </a:t>
            </a:r>
            <a:r>
              <a:rPr lang="es-CL" sz="1600" dirty="0" err="1">
                <a:solidFill>
                  <a:srgbClr val="FFC000"/>
                </a:solidFill>
              </a:rPr>
              <a:t>out</a:t>
            </a:r>
            <a:r>
              <a:rPr lang="es-CL" sz="1600" dirty="0">
                <a:solidFill>
                  <a:srgbClr val="FFC000"/>
                </a:solidFill>
              </a:rPr>
              <a:t> in real time</a:t>
            </a:r>
            <a:r>
              <a:rPr lang="es-CL" sz="1600" dirty="0" smtClean="0">
                <a:solidFill>
                  <a:schemeClr val="bg1"/>
                </a:solidFill>
              </a:rPr>
              <a:t>, </a:t>
            </a:r>
            <a:r>
              <a:rPr lang="es-CL" sz="1600" dirty="0" err="1" smtClean="0">
                <a:solidFill>
                  <a:schemeClr val="bg1"/>
                </a:solidFill>
              </a:rPr>
              <a:t>later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compressed</a:t>
            </a:r>
            <a:r>
              <a:rPr lang="es-CL" sz="1600" dirty="0" smtClean="0">
                <a:solidFill>
                  <a:schemeClr val="bg1"/>
                </a:solidFill>
              </a:rPr>
              <a:t> time </a:t>
            </a:r>
            <a:r>
              <a:rPr lang="es-CL" sz="1600" dirty="0" err="1" smtClean="0">
                <a:solidFill>
                  <a:schemeClr val="bg1"/>
                </a:solidFill>
              </a:rPr>
              <a:t>was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simulated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to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train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the</a:t>
            </a:r>
            <a:r>
              <a:rPr lang="es-CL" sz="1600" dirty="0" smtClean="0">
                <a:solidFill>
                  <a:schemeClr val="bg1"/>
                </a:solidFill>
              </a:rPr>
              <a:t> full cicle of </a:t>
            </a:r>
            <a:r>
              <a:rPr lang="es-CL" sz="1600" dirty="0" err="1" smtClean="0">
                <a:solidFill>
                  <a:schemeClr val="bg1"/>
                </a:solidFill>
              </a:rPr>
              <a:t>operational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protocol</a:t>
            </a:r>
            <a:r>
              <a:rPr lang="es-CL" sz="1600" dirty="0" smtClean="0">
                <a:solidFill>
                  <a:schemeClr val="bg1"/>
                </a:solidFill>
              </a:rPr>
              <a:t>.</a:t>
            </a:r>
            <a:endParaRPr lang="es-CL" sz="1600" dirty="0" smtClean="0">
              <a:solidFill>
                <a:srgbClr val="FF0000"/>
              </a:solidFill>
            </a:endParaRPr>
          </a:p>
          <a:p>
            <a:pPr marL="358775" lvl="2"/>
            <a:endParaRPr lang="es-CL" sz="1600" dirty="0" smtClean="0">
              <a:solidFill>
                <a:srgbClr val="FF0000"/>
              </a:solidFill>
            </a:endParaRPr>
          </a:p>
          <a:p>
            <a:pPr marL="358775" lvl="2"/>
            <a:r>
              <a:rPr lang="es-CL" sz="1600" dirty="0" err="1">
                <a:solidFill>
                  <a:schemeClr val="bg1"/>
                </a:solidFill>
              </a:rPr>
              <a:t>Tested</a:t>
            </a:r>
            <a:r>
              <a:rPr lang="es-CL" sz="1600" dirty="0">
                <a:solidFill>
                  <a:schemeClr val="bg1"/>
                </a:solidFill>
              </a:rPr>
              <a:t> regional </a:t>
            </a:r>
            <a:r>
              <a:rPr lang="es-CL" sz="1600" dirty="0" err="1">
                <a:solidFill>
                  <a:schemeClr val="bg1"/>
                </a:solidFill>
              </a:rPr>
              <a:t>communication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updated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protocol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based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on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Pacwave</a:t>
            </a:r>
            <a:r>
              <a:rPr lang="es-CL" sz="1600" dirty="0">
                <a:solidFill>
                  <a:schemeClr val="bg1"/>
                </a:solidFill>
              </a:rPr>
              <a:t> 2018 and regional </a:t>
            </a:r>
            <a:r>
              <a:rPr lang="es-CL" sz="1600" dirty="0" err="1" smtClean="0">
                <a:solidFill>
                  <a:schemeClr val="bg1"/>
                </a:solidFill>
              </a:rPr>
              <a:t>exercise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>
                <a:solidFill>
                  <a:schemeClr val="bg1"/>
                </a:solidFill>
              </a:rPr>
              <a:t>2019:</a:t>
            </a:r>
          </a:p>
          <a:p>
            <a:pPr marL="358775" lvl="2"/>
            <a:endParaRPr lang="es-CL" sz="1600" dirty="0" smtClean="0">
              <a:solidFill>
                <a:srgbClr val="00B0F0"/>
              </a:solidFill>
            </a:endParaRPr>
          </a:p>
          <a:p>
            <a:pPr marL="628650" lvl="3" indent="-269875">
              <a:buFont typeface="Wingdings" pitchFamily="2" charset="2"/>
              <a:buChar char="Ø"/>
            </a:pPr>
            <a:r>
              <a:rPr lang="es-ES" sz="1600" dirty="0" err="1" smtClean="0">
                <a:solidFill>
                  <a:schemeClr val="bg1"/>
                </a:solidFill>
              </a:rPr>
              <a:t>Standarized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Tide</a:t>
            </a:r>
            <a:r>
              <a:rPr lang="es-ES" sz="1600" dirty="0" smtClean="0">
                <a:solidFill>
                  <a:schemeClr val="bg1"/>
                </a:solidFill>
              </a:rPr>
              <a:t> gauge </a:t>
            </a:r>
            <a:r>
              <a:rPr lang="es-ES" sz="1600" dirty="0" err="1" smtClean="0">
                <a:solidFill>
                  <a:schemeClr val="bg1"/>
                </a:solidFill>
              </a:rPr>
              <a:t>reports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</a:p>
          <a:p>
            <a:pPr marL="628650" lvl="3" indent="-269875">
              <a:buFont typeface="Wingdings" pitchFamily="2" charset="2"/>
              <a:buChar char="Ø"/>
            </a:pPr>
            <a:r>
              <a:rPr lang="es-ES" sz="1600" dirty="0" err="1" smtClean="0">
                <a:solidFill>
                  <a:schemeClr val="bg1"/>
                </a:solidFill>
              </a:rPr>
              <a:t>Available</a:t>
            </a:r>
            <a:r>
              <a:rPr lang="es-ES" sz="1600" dirty="0" smtClean="0">
                <a:solidFill>
                  <a:schemeClr val="bg1"/>
                </a:solidFill>
              </a:rPr>
              <a:t> real time </a:t>
            </a:r>
            <a:r>
              <a:rPr lang="es-ES" sz="1600" dirty="0" err="1" smtClean="0">
                <a:solidFill>
                  <a:schemeClr val="bg1"/>
                </a:solidFill>
              </a:rPr>
              <a:t>modeling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results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</a:p>
          <a:p>
            <a:pPr marL="628650" lvl="3" indent="-269875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bg1"/>
                </a:solidFill>
              </a:rPr>
              <a:t>Real time blog </a:t>
            </a:r>
            <a:r>
              <a:rPr lang="es-ES" sz="1600" dirty="0" err="1" smtClean="0">
                <a:solidFill>
                  <a:schemeClr val="bg1"/>
                </a:solidFill>
              </a:rPr>
              <a:t>to</a:t>
            </a:r>
            <a:r>
              <a:rPr lang="es-ES" sz="1600" dirty="0" smtClean="0">
                <a:solidFill>
                  <a:schemeClr val="bg1"/>
                </a:solidFill>
              </a:rPr>
              <a:t> share NTWC </a:t>
            </a:r>
            <a:r>
              <a:rPr lang="es-ES" sz="1600" dirty="0" err="1" smtClean="0">
                <a:solidFill>
                  <a:schemeClr val="bg1"/>
                </a:solidFill>
              </a:rPr>
              <a:t>bulletins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</a:p>
          <a:p>
            <a:pPr marL="628650" lvl="3" indent="-269875">
              <a:buFont typeface="Wingdings" pitchFamily="2" charset="2"/>
              <a:buChar char="Ø"/>
            </a:pPr>
            <a:r>
              <a:rPr lang="es-CL" sz="1600" dirty="0" err="1">
                <a:solidFill>
                  <a:schemeClr val="bg1"/>
                </a:solidFill>
              </a:rPr>
              <a:t>Satellite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Communication</a:t>
            </a:r>
            <a:r>
              <a:rPr lang="es-CL" sz="1600" dirty="0" smtClean="0">
                <a:solidFill>
                  <a:schemeClr val="bg1"/>
                </a:solidFill>
              </a:rPr>
              <a:t> test </a:t>
            </a:r>
            <a:r>
              <a:rPr lang="es-CL" sz="1600" dirty="0" err="1">
                <a:solidFill>
                  <a:schemeClr val="bg1"/>
                </a:solidFill>
              </a:rPr>
              <a:t>performed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during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the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exercise</a:t>
            </a:r>
            <a:r>
              <a:rPr lang="es-CL" sz="1600" dirty="0">
                <a:solidFill>
                  <a:schemeClr val="bg1"/>
                </a:solidFill>
              </a:rPr>
              <a:t>.</a:t>
            </a:r>
          </a:p>
          <a:p>
            <a:pPr marL="815975" lvl="3"/>
            <a:endParaRPr lang="es-ES" sz="1600" dirty="0">
              <a:solidFill>
                <a:schemeClr val="bg1"/>
              </a:solidFill>
            </a:endParaRPr>
          </a:p>
          <a:p>
            <a:pPr marL="358775" lvl="2"/>
            <a:r>
              <a:rPr lang="es-ES" sz="1600" dirty="0" err="1" smtClean="0">
                <a:solidFill>
                  <a:schemeClr val="bg1"/>
                </a:solidFill>
              </a:rPr>
              <a:t>Involved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limited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coastal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comunities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evacuation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  <a:endParaRPr lang="es-ES" sz="16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11411" b="11662"/>
          <a:stretch/>
        </p:blipFill>
        <p:spPr bwMode="auto">
          <a:xfrm>
            <a:off x="388050" y="1029761"/>
            <a:ext cx="2227560" cy="1383969"/>
          </a:xfrm>
          <a:prstGeom prst="rect">
            <a:avLst/>
          </a:prstGeom>
          <a:ln w="12700">
            <a:solidFill>
              <a:srgbClr val="FFFF00">
                <a:alpha val="9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31" y="2280954"/>
            <a:ext cx="2018757" cy="1336416"/>
          </a:xfrm>
          <a:prstGeom prst="rect">
            <a:avLst/>
          </a:prstGeom>
          <a:ln w="12700">
            <a:solidFill>
              <a:srgbClr val="FFFF00">
                <a:alpha val="99000"/>
              </a:srgbClr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0"/>
          <a:stretch/>
        </p:blipFill>
        <p:spPr bwMode="auto">
          <a:xfrm>
            <a:off x="307153" y="3404321"/>
            <a:ext cx="2195076" cy="1459104"/>
          </a:xfrm>
          <a:prstGeom prst="rect">
            <a:avLst/>
          </a:prstGeom>
          <a:ln w="12700">
            <a:solidFill>
              <a:srgbClr val="FFFF00">
                <a:alpha val="9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80" y="4622958"/>
            <a:ext cx="1996478" cy="1444688"/>
          </a:xfrm>
          <a:prstGeom prst="rect">
            <a:avLst/>
          </a:prstGeom>
          <a:ln w="12700">
            <a:solidFill>
              <a:srgbClr val="FFFF00">
                <a:alpha val="9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825850" y="1520825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825850" y="2757060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825850" y="3728490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3825850" y="5915675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19 Rectángulo">
            <a:extLst>
              <a:ext uri="{FF2B5EF4-FFF2-40B4-BE49-F238E27FC236}">
                <a16:creationId xmlns:a16="http://schemas.microsoft.com/office/drawing/2014/main" xmlns="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7046"/>
            <a:ext cx="7722637" cy="58477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EXPERIENCE</a:t>
            </a:r>
            <a:endParaRPr lang="es-ES" sz="3200" b="1" dirty="0">
              <a:solidFill>
                <a:srgbClr val="FFDC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 descr="C:\Users\182740721\Downloads\Peru-flag-icon-on-transparent-background-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82" y="6221796"/>
            <a:ext cx="1077946" cy="6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hile - Free flags icon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2" b="18094"/>
          <a:stretch/>
        </p:blipFill>
        <p:spPr bwMode="auto">
          <a:xfrm>
            <a:off x="2025259" y="6278175"/>
            <a:ext cx="828000" cy="5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olombia - Free flags ic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00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C:\Users\182740721\Downloads\favpng_flag-of-ecuador-flag-of-peru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41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3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=""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=""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024300" y="636006"/>
            <a:ext cx="54935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  <a:r>
              <a:rPr lang="es-CL" sz="32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3200" b="1" dirty="0" err="1" smtClean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</a:t>
            </a:r>
            <a:r>
              <a:rPr lang="es-CL" sz="3200" b="1" dirty="0" smtClean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CL" sz="3200" b="1" dirty="0" err="1" smtClean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s-CL" sz="3200" b="1" dirty="0">
              <a:solidFill>
                <a:srgbClr val="FFDC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600" dirty="0" smtClean="0">
              <a:solidFill>
                <a:schemeClr val="bg1"/>
              </a:solidFill>
            </a:endParaRPr>
          </a:p>
          <a:p>
            <a:pPr marL="0" lvl="2"/>
            <a:r>
              <a:rPr lang="es-ES" sz="1400" dirty="0">
                <a:solidFill>
                  <a:schemeClr val="bg1"/>
                </a:solidFill>
              </a:rPr>
              <a:t>	</a:t>
            </a:r>
            <a:r>
              <a:rPr lang="es-ES" sz="1400" dirty="0" err="1" smtClean="0">
                <a:solidFill>
                  <a:schemeClr val="bg1"/>
                </a:solidFill>
              </a:rPr>
              <a:t>Second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half</a:t>
            </a:r>
            <a:r>
              <a:rPr lang="es-ES" sz="1400" dirty="0">
                <a:solidFill>
                  <a:schemeClr val="bg1"/>
                </a:solidFill>
              </a:rPr>
              <a:t> Oct. 2022.</a:t>
            </a:r>
          </a:p>
          <a:p>
            <a:pPr marL="269875" lvl="2" indent="-269875">
              <a:buFont typeface="Wingdings" pitchFamily="2" charset="2"/>
              <a:buChar char="Ø"/>
            </a:pPr>
            <a:endParaRPr lang="es-CL" sz="1600" dirty="0">
              <a:solidFill>
                <a:schemeClr val="bg1"/>
              </a:solidFill>
            </a:endParaRPr>
          </a:p>
          <a:p>
            <a:pPr marL="0" lvl="2"/>
            <a:r>
              <a:rPr lang="es-CL" sz="1400" dirty="0">
                <a:solidFill>
                  <a:schemeClr val="bg1"/>
                </a:solidFill>
              </a:rPr>
              <a:t>	</a:t>
            </a:r>
            <a:r>
              <a:rPr lang="es-CL" sz="1400" dirty="0" err="1">
                <a:solidFill>
                  <a:schemeClr val="bg1"/>
                </a:solidFill>
              </a:rPr>
              <a:t>Two-phase</a:t>
            </a:r>
            <a:r>
              <a:rPr lang="es-CL" sz="1400" dirty="0">
                <a:solidFill>
                  <a:schemeClr val="bg1"/>
                </a:solidFill>
              </a:rPr>
              <a:t> </a:t>
            </a:r>
            <a:r>
              <a:rPr lang="es-CL" sz="1400" dirty="0" smtClean="0">
                <a:solidFill>
                  <a:schemeClr val="bg1"/>
                </a:solidFill>
              </a:rPr>
              <a:t>Regional </a:t>
            </a:r>
            <a:r>
              <a:rPr lang="es-CL" sz="1400" dirty="0" err="1" smtClean="0">
                <a:solidFill>
                  <a:schemeClr val="bg1"/>
                </a:solidFill>
              </a:rPr>
              <a:t>exercise</a:t>
            </a:r>
            <a:r>
              <a:rPr lang="es-CL" sz="1400" dirty="0">
                <a:solidFill>
                  <a:schemeClr val="bg1"/>
                </a:solidFill>
              </a:rPr>
              <a:t>: </a:t>
            </a:r>
          </a:p>
          <a:p>
            <a:pPr marL="269875" lvl="2" indent="-269875">
              <a:buFont typeface="Wingdings" pitchFamily="2" charset="2"/>
              <a:buChar char="Ø"/>
            </a:pPr>
            <a:endParaRPr lang="es-CL" sz="1400" dirty="0">
              <a:solidFill>
                <a:schemeClr val="bg1"/>
              </a:solidFill>
            </a:endParaRPr>
          </a:p>
          <a:p>
            <a:pPr marL="727075" lvl="4" indent="-269875">
              <a:buFont typeface="Wingdings" pitchFamily="2" charset="2"/>
              <a:buChar char="Ø"/>
            </a:pPr>
            <a:r>
              <a:rPr lang="es-CL" sz="1400" dirty="0" err="1">
                <a:solidFill>
                  <a:schemeClr val="bg1"/>
                </a:solidFill>
              </a:rPr>
              <a:t>Epicenter</a:t>
            </a:r>
            <a:r>
              <a:rPr lang="es-CL" sz="1400" dirty="0">
                <a:solidFill>
                  <a:schemeClr val="bg1"/>
                </a:solidFill>
              </a:rPr>
              <a:t> </a:t>
            </a:r>
            <a:r>
              <a:rPr lang="es-CL" sz="1400" dirty="0" err="1">
                <a:solidFill>
                  <a:schemeClr val="bg1"/>
                </a:solidFill>
              </a:rPr>
              <a:t>near</a:t>
            </a:r>
            <a:r>
              <a:rPr lang="es-CL" sz="1400" dirty="0">
                <a:solidFill>
                  <a:schemeClr val="bg1"/>
                </a:solidFill>
              </a:rPr>
              <a:t> Chile – </a:t>
            </a:r>
            <a:r>
              <a:rPr lang="es-CL" sz="1400" dirty="0" err="1">
                <a:solidFill>
                  <a:schemeClr val="bg1"/>
                </a:solidFill>
              </a:rPr>
              <a:t>Peru</a:t>
            </a:r>
            <a:r>
              <a:rPr lang="es-CL" sz="1400" dirty="0">
                <a:solidFill>
                  <a:schemeClr val="bg1"/>
                </a:solidFill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</a:rPr>
              <a:t>Border</a:t>
            </a:r>
            <a:r>
              <a:rPr lang="es-CL" sz="1400" dirty="0" smtClean="0">
                <a:solidFill>
                  <a:schemeClr val="bg1"/>
                </a:solidFill>
              </a:rPr>
              <a:t> (Colombia and Ecuador </a:t>
            </a:r>
            <a:r>
              <a:rPr lang="es-CL" sz="1400" dirty="0" err="1" smtClean="0">
                <a:solidFill>
                  <a:schemeClr val="bg1"/>
                </a:solidFill>
              </a:rPr>
              <a:t>will</a:t>
            </a:r>
            <a:r>
              <a:rPr lang="es-CL" sz="1400" dirty="0" smtClean="0">
                <a:solidFill>
                  <a:schemeClr val="bg1"/>
                </a:solidFill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</a:rPr>
              <a:t>participate</a:t>
            </a:r>
            <a:r>
              <a:rPr lang="es-CL" sz="1400" dirty="0" smtClean="0">
                <a:solidFill>
                  <a:schemeClr val="bg1"/>
                </a:solidFill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</a:rPr>
              <a:t>only</a:t>
            </a:r>
            <a:r>
              <a:rPr lang="es-CL" sz="1400" dirty="0" smtClean="0">
                <a:solidFill>
                  <a:schemeClr val="bg1"/>
                </a:solidFill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</a:rPr>
              <a:t>from</a:t>
            </a:r>
            <a:r>
              <a:rPr lang="es-CL" sz="1400" dirty="0" smtClean="0">
                <a:solidFill>
                  <a:schemeClr val="bg1"/>
                </a:solidFill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</a:rPr>
              <a:t>their</a:t>
            </a:r>
            <a:r>
              <a:rPr lang="es-CL" sz="1400" dirty="0" smtClean="0">
                <a:solidFill>
                  <a:schemeClr val="bg1"/>
                </a:solidFill>
              </a:rPr>
              <a:t> NTWC).</a:t>
            </a:r>
            <a:endParaRPr lang="es-CL" sz="1400" dirty="0">
              <a:solidFill>
                <a:schemeClr val="bg1"/>
              </a:solidFill>
            </a:endParaRPr>
          </a:p>
          <a:p>
            <a:pPr marL="269875" lvl="3" indent="-269875">
              <a:buFont typeface="Wingdings" pitchFamily="2" charset="2"/>
              <a:buChar char="Ø"/>
            </a:pPr>
            <a:endParaRPr lang="es-CL" sz="1400" dirty="0">
              <a:solidFill>
                <a:schemeClr val="bg1"/>
              </a:solidFill>
            </a:endParaRPr>
          </a:p>
          <a:p>
            <a:pPr marL="727075" lvl="4" indent="-269875">
              <a:buFont typeface="Wingdings" pitchFamily="2" charset="2"/>
              <a:buChar char="Ø"/>
            </a:pPr>
            <a:r>
              <a:rPr lang="es-CL" sz="1400" dirty="0" err="1">
                <a:solidFill>
                  <a:schemeClr val="bg1"/>
                </a:solidFill>
              </a:rPr>
              <a:t>Epicenter</a:t>
            </a:r>
            <a:r>
              <a:rPr lang="es-CL" sz="1400" dirty="0">
                <a:solidFill>
                  <a:schemeClr val="bg1"/>
                </a:solidFill>
              </a:rPr>
              <a:t> </a:t>
            </a:r>
            <a:r>
              <a:rPr lang="es-CL" sz="1400" dirty="0" err="1">
                <a:solidFill>
                  <a:schemeClr val="bg1"/>
                </a:solidFill>
              </a:rPr>
              <a:t>near</a:t>
            </a:r>
            <a:r>
              <a:rPr lang="es-CL" sz="1400" dirty="0">
                <a:solidFill>
                  <a:schemeClr val="bg1"/>
                </a:solidFill>
              </a:rPr>
              <a:t> Colombia – Ecuador </a:t>
            </a:r>
            <a:r>
              <a:rPr lang="es-CL" sz="1400" dirty="0" err="1" smtClean="0">
                <a:solidFill>
                  <a:schemeClr val="bg1"/>
                </a:solidFill>
              </a:rPr>
              <a:t>Border</a:t>
            </a:r>
            <a:r>
              <a:rPr lang="es-CL" sz="1400" dirty="0" smtClean="0">
                <a:solidFill>
                  <a:schemeClr val="bg1"/>
                </a:solidFill>
              </a:rPr>
              <a:t>. (Chile and </a:t>
            </a:r>
            <a:r>
              <a:rPr lang="es-CL" sz="1400" dirty="0" err="1" smtClean="0">
                <a:solidFill>
                  <a:schemeClr val="bg1"/>
                </a:solidFill>
              </a:rPr>
              <a:t>Peru</a:t>
            </a:r>
            <a:r>
              <a:rPr lang="es-CL" sz="1400" dirty="0" smtClean="0">
                <a:solidFill>
                  <a:schemeClr val="bg1"/>
                </a:solidFill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</a:rPr>
              <a:t>will</a:t>
            </a:r>
            <a:r>
              <a:rPr lang="es-CL" sz="1400" dirty="0" smtClean="0">
                <a:solidFill>
                  <a:schemeClr val="bg1"/>
                </a:solidFill>
              </a:rPr>
              <a:t> </a:t>
            </a:r>
            <a:r>
              <a:rPr lang="es-CL" sz="1400" dirty="0" err="1">
                <a:solidFill>
                  <a:schemeClr val="bg1"/>
                </a:solidFill>
              </a:rPr>
              <a:t>participate</a:t>
            </a:r>
            <a:r>
              <a:rPr lang="es-CL" sz="1400" dirty="0">
                <a:solidFill>
                  <a:schemeClr val="bg1"/>
                </a:solidFill>
              </a:rPr>
              <a:t> </a:t>
            </a:r>
            <a:r>
              <a:rPr lang="es-CL" sz="1400" dirty="0" err="1">
                <a:solidFill>
                  <a:schemeClr val="bg1"/>
                </a:solidFill>
              </a:rPr>
              <a:t>only</a:t>
            </a:r>
            <a:r>
              <a:rPr lang="es-CL" sz="1400" dirty="0">
                <a:solidFill>
                  <a:schemeClr val="bg1"/>
                </a:solidFill>
              </a:rPr>
              <a:t> </a:t>
            </a:r>
            <a:r>
              <a:rPr lang="es-CL" sz="1400" dirty="0" err="1">
                <a:solidFill>
                  <a:schemeClr val="bg1"/>
                </a:solidFill>
              </a:rPr>
              <a:t>from</a:t>
            </a:r>
            <a:r>
              <a:rPr lang="es-CL" sz="1400" dirty="0">
                <a:solidFill>
                  <a:schemeClr val="bg1"/>
                </a:solidFill>
              </a:rPr>
              <a:t> </a:t>
            </a:r>
            <a:r>
              <a:rPr lang="es-CL" sz="1400" dirty="0" err="1">
                <a:solidFill>
                  <a:schemeClr val="bg1"/>
                </a:solidFill>
              </a:rPr>
              <a:t>their</a:t>
            </a:r>
            <a:r>
              <a:rPr lang="es-CL" sz="1400" dirty="0">
                <a:solidFill>
                  <a:schemeClr val="bg1"/>
                </a:solidFill>
              </a:rPr>
              <a:t> NTWC)</a:t>
            </a:r>
          </a:p>
          <a:p>
            <a:pPr marL="269875" lvl="2" indent="-269875">
              <a:buFont typeface="Wingdings" pitchFamily="2" charset="2"/>
              <a:buChar char="Ø"/>
            </a:pPr>
            <a:endParaRPr lang="es-CL" sz="1400" dirty="0">
              <a:solidFill>
                <a:schemeClr val="bg1"/>
              </a:solidFill>
            </a:endParaRPr>
          </a:p>
          <a:p>
            <a:pPr marL="727075" lvl="3" indent="-269875">
              <a:buFont typeface="Wingdings" pitchFamily="2" charset="2"/>
              <a:buChar char="Ø"/>
            </a:pPr>
            <a:r>
              <a:rPr lang="es-CL" sz="1400" dirty="0" err="1">
                <a:solidFill>
                  <a:schemeClr val="bg1"/>
                </a:solidFill>
              </a:rPr>
              <a:t>Promote</a:t>
            </a:r>
            <a:r>
              <a:rPr lang="es-CL" sz="1400" dirty="0">
                <a:solidFill>
                  <a:schemeClr val="bg1"/>
                </a:solidFill>
              </a:rPr>
              <a:t> NTWC – NDMO </a:t>
            </a:r>
            <a:r>
              <a:rPr lang="es-CL" sz="1400" dirty="0" err="1" smtClean="0">
                <a:solidFill>
                  <a:schemeClr val="bg1"/>
                </a:solidFill>
              </a:rPr>
              <a:t>Coordination</a:t>
            </a:r>
            <a:r>
              <a:rPr lang="es-CL" sz="1400" dirty="0" smtClean="0">
                <a:solidFill>
                  <a:schemeClr val="bg1"/>
                </a:solidFill>
              </a:rPr>
              <a:t>.</a:t>
            </a:r>
            <a:endParaRPr lang="es-CL" sz="1400" dirty="0">
              <a:solidFill>
                <a:schemeClr val="bg1"/>
              </a:solidFill>
            </a:endParaRPr>
          </a:p>
          <a:p>
            <a:pPr marL="269875" lvl="2" indent="-269875">
              <a:buFont typeface="Wingdings" pitchFamily="2" charset="2"/>
              <a:buChar char="Ø"/>
            </a:pPr>
            <a:endParaRPr lang="es-ES" sz="1400" dirty="0">
              <a:solidFill>
                <a:schemeClr val="bg1"/>
              </a:solidFill>
            </a:endParaRPr>
          </a:p>
          <a:p>
            <a:pPr marL="727075" lvl="3" indent="-269875">
              <a:buFont typeface="Wingdings" pitchFamily="2" charset="2"/>
              <a:buChar char="Ø"/>
            </a:pPr>
            <a:r>
              <a:rPr lang="es-ES" sz="1400" dirty="0" err="1">
                <a:solidFill>
                  <a:schemeClr val="bg1"/>
                </a:solidFill>
              </a:rPr>
              <a:t>Limited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coastal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comunities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evacuation</a:t>
            </a:r>
            <a:r>
              <a:rPr lang="es-ES" sz="1400" dirty="0">
                <a:solidFill>
                  <a:schemeClr val="bg1"/>
                </a:solidFill>
              </a:rPr>
              <a:t>.</a:t>
            </a:r>
          </a:p>
          <a:p>
            <a:pPr marL="269875" lvl="2" indent="-269875">
              <a:buFont typeface="Wingdings" pitchFamily="2" charset="2"/>
              <a:buChar char="Ø"/>
            </a:pPr>
            <a:endParaRPr lang="es-ES" sz="1400" dirty="0">
              <a:solidFill>
                <a:schemeClr val="bg1"/>
              </a:solidFill>
            </a:endParaRPr>
          </a:p>
          <a:p>
            <a:pPr marL="727075" lvl="3" indent="-269875">
              <a:buFont typeface="Wingdings" pitchFamily="2" charset="2"/>
              <a:buChar char="Ø"/>
            </a:pPr>
            <a:r>
              <a:rPr lang="es-ES" sz="1400" dirty="0" err="1">
                <a:solidFill>
                  <a:schemeClr val="bg1"/>
                </a:solidFill>
              </a:rPr>
              <a:t>Strengthen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communication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protocols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between</a:t>
            </a:r>
            <a:r>
              <a:rPr lang="es-ES" sz="1400" dirty="0">
                <a:solidFill>
                  <a:schemeClr val="bg1"/>
                </a:solidFill>
              </a:rPr>
              <a:t> NTWC </a:t>
            </a:r>
            <a:r>
              <a:rPr lang="es-ES" sz="1400" dirty="0" err="1">
                <a:solidFill>
                  <a:schemeClr val="bg1"/>
                </a:solidFill>
              </a:rPr>
              <a:t>based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on</a:t>
            </a:r>
            <a:r>
              <a:rPr lang="es-ES" sz="1400" dirty="0">
                <a:solidFill>
                  <a:schemeClr val="bg1"/>
                </a:solidFill>
              </a:rPr>
              <a:t> Tonga </a:t>
            </a:r>
            <a:r>
              <a:rPr lang="es-ES" sz="1400" dirty="0" err="1">
                <a:solidFill>
                  <a:schemeClr val="bg1"/>
                </a:solidFill>
              </a:rPr>
              <a:t>Event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lessons</a:t>
            </a:r>
            <a:r>
              <a:rPr lang="es-ES" sz="1400" dirty="0">
                <a:solidFill>
                  <a:schemeClr val="bg1"/>
                </a:solidFill>
              </a:rPr>
              <a:t>.</a:t>
            </a:r>
            <a:endParaRPr lang="es-CL" sz="1400" dirty="0">
              <a:solidFill>
                <a:schemeClr val="bg1"/>
              </a:solidFill>
            </a:endParaRPr>
          </a:p>
          <a:p>
            <a:pPr marL="269875" lvl="2" indent="-269875">
              <a:buFont typeface="Wingdings" pitchFamily="2" charset="2"/>
              <a:buChar char="Ø"/>
            </a:pPr>
            <a:endParaRPr lang="es-ES" sz="1400" dirty="0">
              <a:solidFill>
                <a:schemeClr val="bg1"/>
              </a:solidFill>
            </a:endParaRPr>
          </a:p>
          <a:p>
            <a:pPr marL="727075" lvl="3" indent="-269875">
              <a:buFont typeface="Wingdings" pitchFamily="2" charset="2"/>
              <a:buChar char="Ø"/>
            </a:pPr>
            <a:r>
              <a:rPr lang="es-ES" sz="1400" dirty="0">
                <a:solidFill>
                  <a:schemeClr val="bg1"/>
                </a:solidFill>
              </a:rPr>
              <a:t>F</a:t>
            </a:r>
            <a:r>
              <a:rPr lang="es-ES" sz="1400" dirty="0">
                <a:solidFill>
                  <a:schemeClr val="bg1"/>
                </a:solidFill>
              </a:rPr>
              <a:t>ull </a:t>
            </a:r>
            <a:r>
              <a:rPr lang="es-ES" sz="1400" dirty="0" err="1">
                <a:solidFill>
                  <a:schemeClr val="bg1"/>
                </a:solidFill>
              </a:rPr>
              <a:t>operational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protocol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testing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including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sharing</a:t>
            </a:r>
            <a:r>
              <a:rPr lang="es-ES" sz="1400" dirty="0" smtClean="0">
                <a:solidFill>
                  <a:schemeClr val="bg1"/>
                </a:solidFill>
              </a:rPr>
              <a:t> of </a:t>
            </a:r>
            <a:r>
              <a:rPr lang="es-ES" sz="1400" dirty="0" err="1" smtClean="0">
                <a:solidFill>
                  <a:schemeClr val="bg1"/>
                </a:solidFill>
              </a:rPr>
              <a:t>Tide</a:t>
            </a:r>
            <a:r>
              <a:rPr lang="es-ES" sz="1400" dirty="0" smtClean="0">
                <a:solidFill>
                  <a:schemeClr val="bg1"/>
                </a:solidFill>
              </a:rPr>
              <a:t> Gauge data.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3" name="19 Rectángulo">
            <a:extLst>
              <a:ext uri="{FF2B5EF4-FFF2-40B4-BE49-F238E27FC236}">
                <a16:creationId xmlns:a16="http://schemas.microsoft.com/office/drawing/2014/main" xmlns="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7046"/>
            <a:ext cx="7722637" cy="58477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PACWAVE22</a:t>
            </a:r>
            <a:endParaRPr lang="es-ES" sz="3200" b="1" dirty="0">
              <a:solidFill>
                <a:srgbClr val="FFDC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1126541" y="2009390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1126541" y="2474041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83" y="970005"/>
            <a:ext cx="2121669" cy="5056645"/>
          </a:xfrm>
          <a:prstGeom prst="rect">
            <a:avLst/>
          </a:prstGeom>
          <a:ln w="12700">
            <a:solidFill>
              <a:srgbClr val="FFFF00">
                <a:alpha val="9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strella de 5 puntas"/>
          <p:cNvSpPr/>
          <p:nvPr/>
        </p:nvSpPr>
        <p:spPr>
          <a:xfrm>
            <a:off x="7471787" y="1442877"/>
            <a:ext cx="168986" cy="168986"/>
          </a:xfrm>
          <a:prstGeom prst="star5">
            <a:avLst/>
          </a:prstGeom>
          <a:solidFill>
            <a:srgbClr val="FFFF00"/>
          </a:solidFill>
          <a:ln w="12700">
            <a:solidFill>
              <a:srgbClr val="FFFF00">
                <a:alpha val="99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Estrella de 5 puntas"/>
          <p:cNvSpPr/>
          <p:nvPr/>
        </p:nvSpPr>
        <p:spPr>
          <a:xfrm>
            <a:off x="8018311" y="2927414"/>
            <a:ext cx="168986" cy="168986"/>
          </a:xfrm>
          <a:prstGeom prst="star5">
            <a:avLst/>
          </a:prstGeom>
          <a:solidFill>
            <a:srgbClr val="FFFF00"/>
          </a:solidFill>
          <a:ln w="12700">
            <a:solidFill>
              <a:srgbClr val="FFFF00">
                <a:alpha val="99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" name="Picture 21" descr="C:\Users\182740721\Downloads\Peru-flag-icon-on-transparent-background-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82" y="6221796"/>
            <a:ext cx="1077946" cy="6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hile - Free flags ic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2" b="18094"/>
          <a:stretch/>
        </p:blipFill>
        <p:spPr bwMode="auto">
          <a:xfrm>
            <a:off x="2025259" y="6278175"/>
            <a:ext cx="828000" cy="5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Colombia - Free flags ic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00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182740721\Downloads\favpng_flag-of-ecuador-flag-of-per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41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=""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=""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024300" y="636006"/>
            <a:ext cx="70719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  <a:r>
              <a:rPr lang="es-CL" sz="32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3200" b="1" dirty="0" err="1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</a:t>
            </a:r>
            <a:r>
              <a:rPr lang="es-CL" sz="3200" b="1" dirty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endParaRPr lang="es-CL" sz="3200" b="1" dirty="0" smtClean="0">
              <a:solidFill>
                <a:srgbClr val="FFDC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3200" b="1" dirty="0" err="1" smtClean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s-CL" sz="3200" b="1" dirty="0">
              <a:solidFill>
                <a:srgbClr val="FFDC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600" dirty="0" smtClean="0">
              <a:solidFill>
                <a:schemeClr val="bg1"/>
              </a:solidFill>
            </a:endParaRPr>
          </a:p>
          <a:p>
            <a:pPr marL="446088" lvl="2"/>
            <a:r>
              <a:rPr lang="es-ES" sz="1600" dirty="0" smtClean="0">
                <a:solidFill>
                  <a:schemeClr val="bg1"/>
                </a:solidFill>
              </a:rPr>
              <a:t>	</a:t>
            </a:r>
            <a:r>
              <a:rPr lang="es-ES" dirty="0" err="1">
                <a:solidFill>
                  <a:schemeClr val="bg1"/>
                </a:solidFill>
              </a:rPr>
              <a:t>Each</a:t>
            </a:r>
            <a:r>
              <a:rPr lang="es-ES" dirty="0">
                <a:solidFill>
                  <a:schemeClr val="bg1"/>
                </a:solidFill>
              </a:rPr>
              <a:t> country </a:t>
            </a:r>
            <a:r>
              <a:rPr lang="es-ES" dirty="0" err="1">
                <a:solidFill>
                  <a:schemeClr val="bg1"/>
                </a:solidFill>
              </a:rPr>
              <a:t>will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also</a:t>
            </a:r>
            <a:r>
              <a:rPr lang="es-ES" dirty="0">
                <a:solidFill>
                  <a:schemeClr val="bg1"/>
                </a:solidFill>
              </a:rPr>
              <a:t> host </a:t>
            </a:r>
            <a:r>
              <a:rPr lang="es-ES" dirty="0" smtClean="0">
                <a:solidFill>
                  <a:schemeClr val="bg1"/>
                </a:solidFill>
              </a:rPr>
              <a:t>a </a:t>
            </a:r>
            <a:r>
              <a:rPr lang="es-ES" dirty="0" err="1" smtClean="0">
                <a:solidFill>
                  <a:schemeClr val="bg1"/>
                </a:solidFill>
              </a:rPr>
              <a:t>National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Level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Operational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exercises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to</a:t>
            </a:r>
            <a:r>
              <a:rPr lang="es-ES" dirty="0">
                <a:solidFill>
                  <a:schemeClr val="bg1"/>
                </a:solidFill>
              </a:rPr>
              <a:t> test </a:t>
            </a:r>
            <a:r>
              <a:rPr lang="es-ES" dirty="0" err="1">
                <a:solidFill>
                  <a:schemeClr val="bg1"/>
                </a:solidFill>
              </a:rPr>
              <a:t>their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own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objectives</a:t>
            </a:r>
            <a:r>
              <a:rPr lang="es-ES" dirty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  <a:p>
            <a:pPr marL="269875" lvl="2" indent="-269875">
              <a:buFont typeface="Wingdings" pitchFamily="2" charset="2"/>
              <a:buChar char="Ø"/>
            </a:pPr>
            <a:endParaRPr lang="es-CL" sz="1600" dirty="0">
              <a:solidFill>
                <a:schemeClr val="bg1"/>
              </a:solidFill>
            </a:endParaRPr>
          </a:p>
          <a:p>
            <a:pPr marL="446088" algn="just"/>
            <a:r>
              <a:rPr lang="es-CL" sz="1600" dirty="0" smtClean="0">
                <a:solidFill>
                  <a:schemeClr val="bg1"/>
                </a:solidFill>
              </a:rPr>
              <a:t>	</a:t>
            </a:r>
            <a:r>
              <a:rPr lang="es-CL" dirty="0" err="1" smtClean="0">
                <a:solidFill>
                  <a:schemeClr val="bg1"/>
                </a:solidFill>
              </a:rPr>
              <a:t>Capacity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Building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workshop</a:t>
            </a:r>
            <a:r>
              <a:rPr lang="es-CL" dirty="0">
                <a:solidFill>
                  <a:schemeClr val="bg1"/>
                </a:solidFill>
              </a:rPr>
              <a:t>: “</a:t>
            </a:r>
            <a:r>
              <a:rPr lang="en-US" i="1" dirty="0">
                <a:solidFill>
                  <a:srgbClr val="00B0F0"/>
                </a:solidFill>
              </a:rPr>
              <a:t>Sea Level Data Sharing: Tools for an </a:t>
            </a:r>
            <a:r>
              <a:rPr lang="en-US" i="1" dirty="0" smtClean="0">
                <a:solidFill>
                  <a:srgbClr val="00B0F0"/>
                </a:solidFill>
              </a:rPr>
              <a:t>	effective </a:t>
            </a:r>
            <a:r>
              <a:rPr lang="en-US" i="1" dirty="0">
                <a:solidFill>
                  <a:srgbClr val="00B0F0"/>
                </a:solidFill>
              </a:rPr>
              <a:t>Regional Emergency Response</a:t>
            </a:r>
            <a:r>
              <a:rPr lang="en-US" dirty="0" smtClean="0">
                <a:solidFill>
                  <a:schemeClr val="bg1"/>
                </a:solidFill>
              </a:rPr>
              <a:t>”, Sep. 27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-30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. CHILE (UNESCO/IOC-VLIZ </a:t>
            </a:r>
            <a:r>
              <a:rPr lang="en-US" dirty="0">
                <a:solidFill>
                  <a:schemeClr val="bg1"/>
                </a:solidFill>
              </a:rPr>
              <a:t>Sponsored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Scientific meeting of experts affecting southern Peru and northern 	Chile, Oct. 24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-27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. PERU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UNESCO/IOC Sponsored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19 Rectángulo">
            <a:extLst>
              <a:ext uri="{FF2B5EF4-FFF2-40B4-BE49-F238E27FC236}">
                <a16:creationId xmlns:a16="http://schemas.microsoft.com/office/drawing/2014/main" xmlns="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7046"/>
            <a:ext cx="7722637" cy="58477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D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PACWAVE22</a:t>
            </a:r>
            <a:endParaRPr lang="es-ES" sz="3200" b="1" dirty="0">
              <a:solidFill>
                <a:srgbClr val="FFDC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1126541" y="2017475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1126541" y="2821355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37 Conector recto de flecha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0F1519-24DC-C947-82F4-AAD5CF723FF3}"/>
              </a:ext>
            </a:extLst>
          </p:cNvPr>
          <p:cNvCxnSpPr>
            <a:cxnSpLocks/>
          </p:cNvCxnSpPr>
          <p:nvPr/>
        </p:nvCxnSpPr>
        <p:spPr>
          <a:xfrm>
            <a:off x="1126541" y="3937035"/>
            <a:ext cx="203204" cy="0"/>
          </a:xfrm>
          <a:prstGeom prst="straightConnector1">
            <a:avLst/>
          </a:prstGeom>
          <a:ln w="9525">
            <a:solidFill>
              <a:srgbClr val="FFE717"/>
            </a:solidFill>
            <a:headEnd w="lg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1" descr="C:\Users\182740721\Downloads\Peru-flag-icon-on-transparent-background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82" y="6221796"/>
            <a:ext cx="1077946" cy="6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hile - Free flags ic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2" b="18094"/>
          <a:stretch/>
        </p:blipFill>
        <p:spPr bwMode="auto">
          <a:xfrm>
            <a:off x="2025259" y="6278175"/>
            <a:ext cx="828000" cy="5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Colombia - Free flags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00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C:\Users\182740721\Downloads\favpng_flag-of-ecuador-flag-of-pe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41" y="613118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=""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=""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1068" t="35056" r="76996" b="5647"/>
          <a:stretch/>
        </p:blipFill>
        <p:spPr>
          <a:xfrm>
            <a:off x="1024301" y="6280098"/>
            <a:ext cx="760781" cy="51206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/>
          <a:srcRect l="25113" t="34209" r="52951" b="6494"/>
          <a:stretch/>
        </p:blipFill>
        <p:spPr>
          <a:xfrm>
            <a:off x="3011852" y="6280099"/>
            <a:ext cx="760781" cy="51206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2"/>
          <a:srcRect l="50846" t="35056" r="27218" b="5647"/>
          <a:stretch/>
        </p:blipFill>
        <p:spPr>
          <a:xfrm>
            <a:off x="5056923" y="6280100"/>
            <a:ext cx="760781" cy="51206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2"/>
          <a:srcRect l="76157" t="35056" r="1907" b="5647"/>
          <a:stretch/>
        </p:blipFill>
        <p:spPr>
          <a:xfrm>
            <a:off x="7065425" y="6280097"/>
            <a:ext cx="760781" cy="512065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-33866" y="1980576"/>
            <a:ext cx="9143999" cy="1242174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 smtClean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 smtClean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ATTENTION</a:t>
            </a:r>
            <a:endParaRPr lang="es-CL" sz="3600" b="1" dirty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11339</TotalTime>
  <Words>289</Words>
  <Application>Microsoft Office PowerPoint</Application>
  <PresentationFormat>Presentación en pantalla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SHOA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 Aliaga</dc:creator>
  <cp:lastModifiedBy>Matus, Jorge -  Jefe de Division SNAM - OCE</cp:lastModifiedBy>
  <cp:revision>428</cp:revision>
  <cp:lastPrinted>2022-01-19T21:12:36Z</cp:lastPrinted>
  <dcterms:created xsi:type="dcterms:W3CDTF">2019-01-21T15:22:27Z</dcterms:created>
  <dcterms:modified xsi:type="dcterms:W3CDTF">2022-09-12T21:45:38Z</dcterms:modified>
</cp:coreProperties>
</file>