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4" r:id="rId1"/>
    <p:sldMasterId id="2147485849" r:id="rId2"/>
    <p:sldMasterId id="2147486081" r:id="rId3"/>
    <p:sldMasterId id="2147486181" r:id="rId4"/>
    <p:sldMasterId id="2147486232" r:id="rId5"/>
    <p:sldMasterId id="2147486243" r:id="rId6"/>
  </p:sldMasterIdLst>
  <p:notesMasterIdLst>
    <p:notesMasterId r:id="rId26"/>
  </p:notesMasterIdLst>
  <p:sldIdLst>
    <p:sldId id="460" r:id="rId7"/>
    <p:sldId id="518" r:id="rId8"/>
    <p:sldId id="538" r:id="rId9"/>
    <p:sldId id="534" r:id="rId10"/>
    <p:sldId id="527" r:id="rId11"/>
    <p:sldId id="520" r:id="rId12"/>
    <p:sldId id="526" r:id="rId13"/>
    <p:sldId id="522" r:id="rId14"/>
    <p:sldId id="525" r:id="rId15"/>
    <p:sldId id="263" r:id="rId16"/>
    <p:sldId id="537" r:id="rId17"/>
    <p:sldId id="532" r:id="rId18"/>
    <p:sldId id="533" r:id="rId19"/>
    <p:sldId id="261" r:id="rId20"/>
    <p:sldId id="535" r:id="rId21"/>
    <p:sldId id="528" r:id="rId22"/>
    <p:sldId id="539" r:id="rId23"/>
    <p:sldId id="530" r:id="rId24"/>
    <p:sldId id="536" r:id="rId2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1pPr>
    <a:lvl2pPr marL="451856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2pPr>
    <a:lvl3pPr marL="905292" indent="31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3pPr>
    <a:lvl4pPr marL="1358727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4pPr>
    <a:lvl5pPr marL="1813742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5pPr>
    <a:lvl6pPr marL="2275076" algn="l" defTabSz="455014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6pPr>
    <a:lvl7pPr marL="2730090" algn="l" defTabSz="455014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7pPr>
    <a:lvl8pPr marL="3185110" algn="l" defTabSz="455014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8pPr>
    <a:lvl9pPr marL="3640121" algn="l" defTabSz="455014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EEF8"/>
    <a:srgbClr val="CEE3FF"/>
    <a:srgbClr val="0096FF"/>
    <a:srgbClr val="FFDDE0"/>
    <a:srgbClr val="FFCD94"/>
    <a:srgbClr val="FFBA7A"/>
    <a:srgbClr val="FFC484"/>
    <a:srgbClr val="FCD18D"/>
    <a:srgbClr val="FFC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11"/>
    <p:restoredTop sz="92870"/>
  </p:normalViewPr>
  <p:slideViewPr>
    <p:cSldViewPr snapToGrid="0" snapToObjects="1">
      <p:cViewPr varScale="1">
        <p:scale>
          <a:sx n="84" d="100"/>
          <a:sy n="84" d="100"/>
        </p:scale>
        <p:origin x="1108" y="52"/>
      </p:cViewPr>
      <p:guideLst>
        <p:guide orient="horz" pos="1596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9" d="100"/>
        <a:sy n="1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476A18-0197-824E-9CD0-F4B394DA4B33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49ADF4-7188-EE4A-A936-B2C8197ED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2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18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1856" algn="l" defTabSz="4518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05292" algn="l" defTabSz="4518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58727" algn="l" defTabSz="4518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13742" algn="l" defTabSz="4518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68200" algn="l" defTabSz="4536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1839" algn="l" defTabSz="4536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5482" algn="l" defTabSz="4536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9117" algn="l" defTabSz="4536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9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ADF4-7188-EE4A-A936-B2C8197ED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72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0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ADF4-7188-EE4A-A936-B2C8197ED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81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4396A9-D360-4334-998B-1F30DAF505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5737C6-1371-4149-A93A-512421F5567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53D26-95A7-4042-A849-A9CA64891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7066-ACA0-6949-9D61-F096463AA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0" y="98823"/>
            <a:ext cx="6851650" cy="397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6589" y="837913"/>
            <a:ext cx="7845425" cy="3852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7266-B9CA-3149-A24B-EE62310BC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6" y="98823"/>
            <a:ext cx="1960563" cy="472201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98823"/>
            <a:ext cx="5732462" cy="47220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320FB-698F-1C48-BBD0-CC059AE5B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63614" y="98823"/>
            <a:ext cx="7845425" cy="4722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30D0A-DF50-FB4E-A561-DD6DE71AE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0"/>
          <p:cNvSpPr>
            <a:spLocks noChangeShapeType="1"/>
          </p:cNvSpPr>
          <p:nvPr userDrawn="1"/>
        </p:nvSpPr>
        <p:spPr bwMode="auto">
          <a:xfrm>
            <a:off x="0" y="283845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Arial" charset="0"/>
              <a:ea typeface="MS PGothic" charset="-128"/>
              <a:cs typeface="MS PGothic" charset="-128"/>
            </a:endParaRPr>
          </a:p>
        </p:txBody>
      </p:sp>
      <p:sp>
        <p:nvSpPr>
          <p:cNvPr id="5" name="Line 71"/>
          <p:cNvSpPr>
            <a:spLocks noChangeShapeType="1"/>
          </p:cNvSpPr>
          <p:nvPr userDrawn="1"/>
        </p:nvSpPr>
        <p:spPr bwMode="auto">
          <a:xfrm>
            <a:off x="4572000" y="857250"/>
            <a:ext cx="0" cy="3889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Arial" charset="0"/>
              <a:ea typeface="MS PGothic" charset="-128"/>
              <a:cs typeface="MS PGothic" charset="-128"/>
            </a:endParaRPr>
          </a:p>
        </p:txBody>
      </p:sp>
      <p:sp>
        <p:nvSpPr>
          <p:cNvPr id="6" name="Text Box 72"/>
          <p:cNvSpPr txBox="1">
            <a:spLocks noChangeArrowheads="1"/>
          </p:cNvSpPr>
          <p:nvPr userDrawn="1"/>
        </p:nvSpPr>
        <p:spPr bwMode="auto">
          <a:xfrm>
            <a:off x="76200" y="742950"/>
            <a:ext cx="34686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u="sng">
                <a:solidFill>
                  <a:srgbClr val="000000"/>
                </a:solidFill>
                <a:latin typeface="Calibri" charset="0"/>
                <a:cs typeface="Comic Sans MS" charset="0"/>
              </a:rPr>
              <a:t>Objective</a:t>
            </a:r>
          </a:p>
        </p:txBody>
      </p:sp>
      <p:sp>
        <p:nvSpPr>
          <p:cNvPr id="7" name="Text Box 73"/>
          <p:cNvSpPr txBox="1">
            <a:spLocks noChangeArrowheads="1"/>
          </p:cNvSpPr>
          <p:nvPr userDrawn="1"/>
        </p:nvSpPr>
        <p:spPr bwMode="auto">
          <a:xfrm>
            <a:off x="76200" y="2814638"/>
            <a:ext cx="146367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u="sng">
                <a:solidFill>
                  <a:srgbClr val="000000"/>
                </a:solidFill>
                <a:latin typeface="Calibri" charset="0"/>
                <a:cs typeface="Comic Sans MS" charset="0"/>
              </a:rPr>
              <a:t>Approach</a:t>
            </a:r>
          </a:p>
        </p:txBody>
      </p:sp>
      <p:sp>
        <p:nvSpPr>
          <p:cNvPr id="8" name="Text Box 74"/>
          <p:cNvSpPr txBox="1">
            <a:spLocks noChangeArrowheads="1"/>
          </p:cNvSpPr>
          <p:nvPr userDrawn="1"/>
        </p:nvSpPr>
        <p:spPr bwMode="auto">
          <a:xfrm>
            <a:off x="76200" y="4465638"/>
            <a:ext cx="443865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17475" indent="-117475" defTabSz="3397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397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397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397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397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u="sng">
                <a:solidFill>
                  <a:srgbClr val="000000"/>
                </a:solidFill>
                <a:latin typeface="Calibri" charset="0"/>
                <a:cs typeface="Comic Sans MS" charset="0"/>
              </a:rPr>
              <a:t>Co-Is/Partners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alibri" charset="0"/>
                <a:cs typeface="Arial" charset="0"/>
              </a:rPr>
              <a:t>Name1, Name2, OrgA; Name3, OrgB</a:t>
            </a:r>
          </a:p>
        </p:txBody>
      </p:sp>
      <p:sp>
        <p:nvSpPr>
          <p:cNvPr id="9" name="Text Box 73"/>
          <p:cNvSpPr txBox="1">
            <a:spLocks noChangeArrowheads="1"/>
          </p:cNvSpPr>
          <p:nvPr userDrawn="1"/>
        </p:nvSpPr>
        <p:spPr bwMode="auto">
          <a:xfrm>
            <a:off x="4573588" y="2811463"/>
            <a:ext cx="146367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u="sng">
                <a:solidFill>
                  <a:srgbClr val="000000"/>
                </a:solidFill>
                <a:latin typeface="Calibri" charset="0"/>
                <a:cs typeface="Comic Sans MS" charset="0"/>
              </a:rPr>
              <a:t>Key Milestones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464" y="103545"/>
            <a:ext cx="7678737" cy="311944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1"/>
                </a:solidFill>
                <a:latin typeface="+mj-lt"/>
                <a:cs typeface="Comic Sans MS"/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0493"/>
            <a:ext cx="6400800" cy="2202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>
                <a:latin typeface="+mn-lt"/>
                <a:cs typeface="Comic Sans MS"/>
              </a:defRPr>
            </a:lvl1pPr>
          </a:lstStyle>
          <a:p>
            <a:r>
              <a:rPr lang="en-US" dirty="0"/>
              <a:t>PI: 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Institution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428751"/>
            <a:ext cx="7681913" cy="1142621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270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3258742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54688" y="3367769"/>
            <a:ext cx="138549" cy="318541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pPr algn="r" defTabSz="68572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Times New Roman" pitchFamily="18" charset="0"/>
              <a:ea typeface=""/>
              <a:cs typeface="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72642"/>
            <a:ext cx="8382000" cy="380873"/>
          </a:xfrm>
        </p:spPr>
        <p:txBody>
          <a:bodyPr/>
          <a:lstStyle>
            <a:lvl1pPr algn="ctr">
              <a:defRPr sz="270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059657"/>
            <a:ext cx="8382000" cy="1463477"/>
          </a:xfrm>
        </p:spPr>
        <p:txBody>
          <a:bodyPr/>
          <a:lstStyle>
            <a:lvl1pPr>
              <a:lnSpc>
                <a:spcPct val="90000"/>
              </a:lnSpc>
              <a:defRPr sz="2100">
                <a:latin typeface="Times New Roman"/>
                <a:cs typeface="Times New Roman"/>
              </a:defRPr>
            </a:lvl1pPr>
            <a:lvl2pPr>
              <a:lnSpc>
                <a:spcPct val="90000"/>
              </a:lnSpc>
              <a:defRPr sz="1800">
                <a:latin typeface="Times New Roman"/>
                <a:cs typeface="Times New Roman"/>
              </a:defRPr>
            </a:lvl2pPr>
            <a:lvl3pPr>
              <a:lnSpc>
                <a:spcPct val="90000"/>
              </a:lnSpc>
              <a:defRPr sz="1500">
                <a:latin typeface="Times New Roman"/>
                <a:cs typeface="Times New Roman"/>
              </a:defRPr>
            </a:lvl3pPr>
            <a:lvl4pPr>
              <a:lnSpc>
                <a:spcPct val="90000"/>
              </a:lnSpc>
              <a:defRPr>
                <a:latin typeface="Times New Roman"/>
                <a:cs typeface="Times New Roman"/>
              </a:defRPr>
            </a:lvl4pPr>
            <a:lvl5pPr>
              <a:lnSpc>
                <a:spcPct val="90000"/>
              </a:lnSpc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72642"/>
            <a:ext cx="8382000" cy="380873"/>
          </a:xfrm>
        </p:spPr>
        <p:txBody>
          <a:bodyPr/>
          <a:lstStyle>
            <a:lvl1pPr algn="ctr">
              <a:defRPr sz="2700">
                <a:solidFill>
                  <a:srgbClr val="FFFF99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1" y="1058664"/>
            <a:ext cx="8382000" cy="160659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11188" y="3053958"/>
            <a:ext cx="7770812" cy="6786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68189" tIns="34096" rIns="68189" bIns="34096"/>
          <a:lstStyle/>
          <a:p>
            <a:endParaRPr lang="en-US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4652646" y="155850"/>
            <a:ext cx="4410075" cy="87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616" tIns="32807" rIns="65616" bIns="3280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UNESCO IOC – NOAA International Tsunami Information Center (ITIC)</a:t>
            </a:r>
          </a:p>
          <a:p>
            <a:pPr algn="ctr"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NOAA Pacific Environmental Laboratory, 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NOAA Center for Tsunami Research (PMEL/NCTR)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Pacific Tsunami Warning Center (PTWC)</a:t>
            </a:r>
          </a:p>
          <a:p>
            <a:pPr algn="ctr"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 </a:t>
            </a:r>
            <a:endParaRPr lang="en-US" sz="1425" b="1" dirty="0">
              <a:solidFill>
                <a:srgbClr val="262699"/>
              </a:solidFill>
              <a:latin typeface="Arial"/>
              <a:cs typeface="Arial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18" y="3268266"/>
            <a:ext cx="5497513" cy="457200"/>
          </a:xfrm>
        </p:spPr>
        <p:txBody>
          <a:bodyPr/>
          <a:lstStyle>
            <a:lvl1pPr marL="0" indent="0" algn="r">
              <a:buFont typeface="Wingdings" charset="2"/>
              <a:buNone/>
              <a:defRPr sz="1575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0437" y="1553768"/>
            <a:ext cx="7772400" cy="1363266"/>
          </a:xfrm>
          <a:solidFill>
            <a:schemeClr val="bg1"/>
          </a:solidFill>
        </p:spPr>
        <p:txBody>
          <a:bodyPr/>
          <a:lstStyle>
            <a:lvl1pPr>
              <a:defRPr sz="2700"/>
            </a:lvl1pPr>
          </a:lstStyle>
          <a:p>
            <a:r>
              <a:rPr lang="th-TH" dirty="0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5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latin typeface="Verdana" charset="0"/>
                <a:cs typeface="Angsana New" charset="0"/>
              </a:defRPr>
            </a:lvl1pPr>
          </a:lstStyle>
          <a:p>
            <a:fld id="{A3436F83-EFCF-1C4E-AB49-86674B8F56C0}" type="slidenum">
              <a:rPr lang="en-US"/>
              <a:pPr/>
              <a:t>‹#›</a:t>
            </a:fld>
            <a:endParaRPr lang="th-TH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84611F4C-21C2-4241-90BD-EE1B4845B305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510" y="362202"/>
            <a:ext cx="1006996" cy="321746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F31475AA-F360-8D49-AAAF-BDB0D5F7F8D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80224" y="249207"/>
            <a:ext cx="1734433" cy="509746"/>
            <a:chOff x="2293554" y="327660"/>
            <a:chExt cx="2576292" cy="762000"/>
          </a:xfrm>
        </p:grpSpPr>
        <p:grpSp>
          <p:nvGrpSpPr>
            <p:cNvPr id="17" name="Group 10">
              <a:extLst>
                <a:ext uri="{FF2B5EF4-FFF2-40B4-BE49-F238E27FC236}">
                  <a16:creationId xmlns:a16="http://schemas.microsoft.com/office/drawing/2014/main" id="{27624F6E-1521-9043-B05C-4B4608ADBA9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293554" y="327660"/>
              <a:ext cx="2576292" cy="762000"/>
              <a:chOff x="1841484" y="457200"/>
              <a:chExt cx="2066595" cy="611576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89A7286B-EB2C-094A-8CD8-6BA5227EDB0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484" y="477586"/>
                <a:ext cx="571169" cy="570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0" descr="ITIC_logo_bw_20130809.png">
                <a:extLst>
                  <a:ext uri="{FF2B5EF4-FFF2-40B4-BE49-F238E27FC236}">
                    <a16:creationId xmlns:a16="http://schemas.microsoft.com/office/drawing/2014/main" id="{44B14695-8557-0245-8FA9-254E7604BB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600" y="457200"/>
                <a:ext cx="595479" cy="611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" name="Picture 1" descr="10cm">
              <a:extLst>
                <a:ext uri="{FF2B5EF4-FFF2-40B4-BE49-F238E27FC236}">
                  <a16:creationId xmlns:a16="http://schemas.microsoft.com/office/drawing/2014/main" id="{D0175E47-8002-E845-9779-378243D297E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00" y="347473"/>
              <a:ext cx="722375" cy="7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FE93C05-A702-194F-A74E-64FA26A47B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9502"/>
            <a:ext cx="728613" cy="6838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22091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5"/>
            <a:ext cx="4114800" cy="1306512"/>
          </a:xfrm>
        </p:spPr>
        <p:txBody>
          <a:bodyPr/>
          <a:lstStyle>
            <a:lvl1pPr marL="254954" indent="-254954">
              <a:lnSpc>
                <a:spcPct val="90000"/>
              </a:lnSpc>
              <a:defRPr sz="2100"/>
            </a:lvl1pPr>
            <a:lvl2pPr marL="504947" indent="-244041">
              <a:lnSpc>
                <a:spcPct val="90000"/>
              </a:lnSpc>
              <a:defRPr sz="1800"/>
            </a:lvl2pPr>
            <a:lvl3pPr marL="715259" indent="-216263">
              <a:lnSpc>
                <a:spcPct val="90000"/>
              </a:lnSpc>
              <a:defRPr sz="1500"/>
            </a:lvl3pPr>
            <a:lvl4pPr marL="920610" indent="-205352">
              <a:lnSpc>
                <a:spcPct val="90000"/>
              </a:lnSpc>
              <a:defRPr sz="1350"/>
            </a:lvl4pPr>
            <a:lvl5pPr marL="1136873" indent="-210312"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5"/>
            <a:ext cx="4114800" cy="1306512"/>
          </a:xfrm>
        </p:spPr>
        <p:txBody>
          <a:bodyPr/>
          <a:lstStyle>
            <a:lvl1pPr marL="260906" indent="-260906">
              <a:lnSpc>
                <a:spcPct val="90000"/>
              </a:lnSpc>
              <a:defRPr sz="2100"/>
            </a:lvl1pPr>
            <a:lvl2pPr marL="504947" indent="-254954">
              <a:lnSpc>
                <a:spcPct val="90000"/>
              </a:lnSpc>
              <a:defRPr sz="1800"/>
            </a:lvl2pPr>
            <a:lvl3pPr marL="721210" indent="-227177">
              <a:lnSpc>
                <a:spcPct val="90000"/>
              </a:lnSpc>
              <a:defRPr sz="1500"/>
            </a:lvl3pPr>
            <a:lvl4pPr marL="920610" indent="-199400">
              <a:lnSpc>
                <a:spcPct val="90000"/>
              </a:lnSpc>
              <a:defRPr sz="1350"/>
            </a:lvl4pPr>
            <a:lvl5pPr marL="1136873" indent="-205352"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11188" y="3053958"/>
            <a:ext cx="7770812" cy="6786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68189" tIns="34096" rIns="68189" bIns="34096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4944841" y="280461"/>
            <a:ext cx="4410075" cy="34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616" tIns="32807" rIns="65616" bIns="3280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International Tsunami Information Center</a:t>
            </a:r>
          </a:p>
          <a:p>
            <a:pPr algn="ctr"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October 2017</a:t>
            </a:r>
            <a:endParaRPr lang="en-US" sz="1425" b="1" dirty="0">
              <a:solidFill>
                <a:srgbClr val="262699"/>
              </a:solidFill>
              <a:latin typeface="Arial"/>
              <a:cs typeface="Arial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60449" y="214313"/>
            <a:ext cx="4391025" cy="535781"/>
            <a:chOff x="393700" y="327660"/>
            <a:chExt cx="4476145" cy="762000"/>
          </a:xfrm>
        </p:grpSpPr>
        <p:grpSp>
          <p:nvGrpSpPr>
            <p:cNvPr id="7" name="Group 10"/>
            <p:cNvGrpSpPr>
              <a:grpSpLocks/>
            </p:cNvGrpSpPr>
            <p:nvPr userDrawn="1"/>
          </p:nvGrpSpPr>
          <p:grpSpPr bwMode="auto">
            <a:xfrm>
              <a:off x="393700" y="327660"/>
              <a:ext cx="4476145" cy="762000"/>
              <a:chOff x="317500" y="457200"/>
              <a:chExt cx="3590579" cy="611576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484" y="477586"/>
                <a:ext cx="571169" cy="5708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10" descr="ITIC_logo_bw_20130809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600" y="457200"/>
                <a:ext cx="595479" cy="611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1" descr="UNESCO-IOC_nowords.png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00" y="481603"/>
                <a:ext cx="1360987" cy="562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" descr="10cm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00" y="347473"/>
              <a:ext cx="722375" cy="7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18" y="3268266"/>
            <a:ext cx="5497513" cy="457200"/>
          </a:xfrm>
        </p:spPr>
        <p:txBody>
          <a:bodyPr/>
          <a:lstStyle>
            <a:lvl1pPr marL="0" indent="0" algn="r">
              <a:buFont typeface="Wingdings" charset="2"/>
              <a:buNone/>
              <a:defRPr sz="1575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0437" y="1553768"/>
            <a:ext cx="7772400" cy="1363266"/>
          </a:xfrm>
          <a:solidFill>
            <a:schemeClr val="bg1"/>
          </a:solidFill>
        </p:spPr>
        <p:txBody>
          <a:bodyPr/>
          <a:lstStyle>
            <a:lvl1pPr>
              <a:defRPr sz="2700"/>
            </a:lvl1pPr>
          </a:lstStyle>
          <a:p>
            <a:r>
              <a:rPr lang="th-TH" dirty="0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5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latin typeface="Verdana" charset="0"/>
                <a:cs typeface="Angsana New" charset="0"/>
              </a:defRPr>
            </a:lvl1pPr>
          </a:lstStyle>
          <a:p>
            <a:fld id="{A3436F83-EFCF-1C4E-AB49-86674B8F56C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47651"/>
            <a:ext cx="8359140" cy="3591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lIns="90989" tIns="45496" rIns="90989" bIns="45496"/>
          <a:lstStyle>
            <a:lvl1pPr>
              <a:defRPr smtClean="0"/>
            </a:lvl1pPr>
          </a:lstStyle>
          <a:p>
            <a:pPr>
              <a:defRPr/>
            </a:pPr>
            <a:fld id="{506F9CE7-2428-3045-B413-0488F8BB34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08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052F4-48BD-EE44-917A-BDED40940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2" y="73923"/>
            <a:ext cx="6851650" cy="67309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49" y="1023645"/>
            <a:ext cx="7845425" cy="3852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47863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F60B-7D3F-AF41-8A6E-512F281FC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F5A8-C9C9-124C-A2FB-57B5918A6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395" y="967977"/>
            <a:ext cx="4066755" cy="38528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986" y="967978"/>
            <a:ext cx="4065054" cy="38528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922" y="73923"/>
            <a:ext cx="6851650" cy="67309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62C0B-EBF0-154C-A40A-06B69A641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922" y="73923"/>
            <a:ext cx="6851650" cy="67309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37FF0-614B-1B40-B62A-EFC945264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922" y="73923"/>
            <a:ext cx="6851650" cy="67309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86FC-725E-8644-A945-1296B25D3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5CAE-BAA6-FB4D-AE9C-DB6AACD64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0735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3" rIns="87269" bIns="4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417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3" rIns="87269" bIns="436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3556" name="Picture 11" descr="ITICbanner2.gif"/>
          <p:cNvPicPr>
            <a:picLocks noChangeAspect="1"/>
          </p:cNvPicPr>
          <p:nvPr userDrawn="1"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39700" y="4743450"/>
            <a:ext cx="946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ITIC_noIOC.gif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4724400"/>
            <a:ext cx="590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8822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3"/>
          <p:cNvSpPr>
            <a:spLocks noChangeArrowheads="1"/>
          </p:cNvSpPr>
          <p:nvPr userDrawn="1"/>
        </p:nvSpPr>
        <p:spPr bwMode="auto">
          <a:xfrm>
            <a:off x="984251" y="4774408"/>
            <a:ext cx="2427683" cy="3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452" tIns="32725" rIns="65452" bIns="32725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825">
                <a:solidFill>
                  <a:srgbClr val="F2F2F2"/>
                </a:solidFill>
                <a:latin typeface="VAG Rounded Std Light" pitchFamily="-84" charset="0"/>
              </a:rPr>
              <a:t>UNESCO/IOC-NOAA </a:t>
            </a:r>
          </a:p>
          <a:p>
            <a:pPr>
              <a:defRPr/>
            </a:pPr>
            <a:r>
              <a:rPr lang="en-US" altLang="en-US" sz="1050">
                <a:solidFill>
                  <a:srgbClr val="F2F2F2"/>
                </a:solidFill>
                <a:latin typeface="VAG Rounded Std Light" pitchFamily="-84" charset="0"/>
              </a:rPr>
              <a:t>International Tsunami Information Center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327263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6pPr>
      <a:lvl7pPr marL="654537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7pPr>
      <a:lvl8pPr marL="981793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8pPr>
      <a:lvl9pPr marL="1309058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9pPr>
    </p:titleStyle>
    <p:bodyStyle>
      <a:lvl1pPr marL="240542" indent="-240542" algn="l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28480" indent="-200254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+mn-lt"/>
          <a:ea typeface="MS PGothic" pitchFamily="34" charset="-128"/>
        </a:defRPr>
      </a:lvl2pPr>
      <a:lvl3pPr marL="815236" indent="-158783" algn="l" rtl="0" eaLnBrk="0" fontAlgn="base" hangingPunct="0">
        <a:spcBef>
          <a:spcPct val="20000"/>
        </a:spcBef>
        <a:spcAft>
          <a:spcPct val="0"/>
        </a:spcAft>
        <a:buChar char="•"/>
        <a:defRPr sz="1725">
          <a:solidFill>
            <a:schemeClr val="tx1"/>
          </a:solidFill>
          <a:latin typeface="+mn-lt"/>
          <a:ea typeface="MS PGothic" pitchFamily="34" charset="-128"/>
        </a:defRPr>
      </a:lvl3pPr>
      <a:lvl4pPr marL="1143461" indent="-158783" algn="l" rtl="0" eaLnBrk="0" fontAlgn="base" hangingPunct="0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  <a:ea typeface="MS PGothic" pitchFamily="34" charset="-128"/>
        </a:defRPr>
      </a:lvl4pPr>
      <a:lvl5pPr marL="1470506" indent="-158783" algn="l" rtl="0" eaLnBrk="0" fontAlgn="base" hangingPunct="0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MS PGothic" pitchFamily="34" charset="-128"/>
        </a:defRPr>
      </a:lvl5pPr>
      <a:lvl6pPr marL="1799950" indent="-163626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6pPr>
      <a:lvl7pPr marL="2127218" indent="-163626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7pPr>
      <a:lvl8pPr marL="2454488" indent="-163626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8pPr>
      <a:lvl9pPr marL="2781750" indent="-163626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7263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54537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81793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09058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36321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63589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90853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618115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4301"/>
            <a:ext cx="6815138" cy="571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971550"/>
            <a:ext cx="8435975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 </a:t>
            </a: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592141" y="742950"/>
            <a:ext cx="7958137" cy="82154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68197" tIns="34100" rIns="68197" bIns="34100"/>
          <a:lstStyle/>
          <a:p>
            <a:endParaRPr lang="en-US"/>
          </a:p>
        </p:txBody>
      </p:sp>
      <p:pic>
        <p:nvPicPr>
          <p:cNvPr id="74757" name="Picture 11" descr="ITICbanner2.gif"/>
          <p:cNvPicPr>
            <a:picLocks noChangeAspect="1"/>
          </p:cNvPicPr>
          <p:nvPr userDrawn="1"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39700" y="4743450"/>
            <a:ext cx="946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13"/>
          <p:cNvSpPr>
            <a:spLocks noChangeArrowheads="1"/>
          </p:cNvSpPr>
          <p:nvPr userDrawn="1"/>
        </p:nvSpPr>
        <p:spPr bwMode="auto">
          <a:xfrm>
            <a:off x="984251" y="4774407"/>
            <a:ext cx="2428014" cy="3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616" tIns="32807" rIns="65616" bIns="32807">
            <a:spAutoFit/>
          </a:bodyPr>
          <a:lstStyle/>
          <a:p>
            <a:pPr eaLnBrk="0" hangingPunct="0"/>
            <a:r>
              <a:rPr lang="en-US" sz="825">
                <a:solidFill>
                  <a:srgbClr val="F2F2F2"/>
                </a:solidFill>
                <a:latin typeface="VAG Rounded Std Light" charset="0"/>
                <a:cs typeface="VAG Rounded Std Light" charset="0"/>
              </a:rPr>
              <a:t>UNESCO/IOC-NOAA </a:t>
            </a:r>
          </a:p>
          <a:p>
            <a:pPr eaLnBrk="0" hangingPunct="0"/>
            <a:r>
              <a:rPr lang="en-US" sz="1050">
                <a:solidFill>
                  <a:srgbClr val="F2F2F2"/>
                </a:solidFill>
                <a:latin typeface="VAG Rounded Std Light" charset="0"/>
                <a:cs typeface="VAG Rounded Std Light" charset="0"/>
              </a:rPr>
              <a:t>International Tsunami Information Center</a:t>
            </a:r>
          </a:p>
        </p:txBody>
      </p:sp>
      <p:pic>
        <p:nvPicPr>
          <p:cNvPr id="74759" name="Picture 1" descr="ITIC_logo_300dpi_20130806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4768456"/>
            <a:ext cx="582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77" r:id="rId1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5pPr>
      <a:lvl6pPr marL="341030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682061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023093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364120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348370" indent="-34837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o"/>
        <a:defRPr sz="225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75414" indent="-32348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971645" indent="-2926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o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61956" indent="-286746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560560" indent="-295052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902905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243936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584964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25998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03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2061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3093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412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5155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46184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87218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28244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0733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39" tIns="43868" rIns="87739" bIns="43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3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417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39" tIns="43868" rIns="87739" bIns="438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124" name="Picture 11" descr="ITICbanner2.gif"/>
          <p:cNvPicPr>
            <a:picLocks noChangeAspect="1"/>
          </p:cNvPicPr>
          <p:nvPr userDrawn="1"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39700" y="4743450"/>
            <a:ext cx="946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ITIC_noIOC.gif"/>
          <p:cNvPicPr>
            <a:picLocks noChangeAspect="1"/>
          </p:cNvPicPr>
          <p:nvPr userDrawn="1"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4724400"/>
            <a:ext cx="590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8822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3"/>
          <p:cNvSpPr>
            <a:spLocks noChangeArrowheads="1"/>
          </p:cNvSpPr>
          <p:nvPr userDrawn="1"/>
        </p:nvSpPr>
        <p:spPr bwMode="auto">
          <a:xfrm>
            <a:off x="984250" y="4774407"/>
            <a:ext cx="2428393" cy="35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804" tIns="32901" rIns="65804" bIns="3290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825">
                <a:solidFill>
                  <a:srgbClr val="F2F2F2"/>
                </a:solidFill>
                <a:latin typeface="VAG Rounded Std Light" pitchFamily="-84" charset="0"/>
                <a:cs typeface=""/>
              </a:rPr>
              <a:t>UNESCO/IOC-NOAA </a:t>
            </a:r>
          </a:p>
          <a:p>
            <a:pPr>
              <a:defRPr/>
            </a:pPr>
            <a:r>
              <a:rPr lang="en-US" altLang="en-US" sz="1050">
                <a:solidFill>
                  <a:srgbClr val="F2F2F2"/>
                </a:solidFill>
                <a:latin typeface="VAG Rounded Std Light" pitchFamily="-84" charset="0"/>
                <a:cs typeface=""/>
              </a:rPr>
              <a:t>International Tsunami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157650666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32902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6pPr>
      <a:lvl7pPr marL="658043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7pPr>
      <a:lvl8pPr marL="987065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8pPr>
      <a:lvl9pPr marL="1316085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9pPr>
    </p:titleStyle>
    <p:bodyStyle>
      <a:lvl1pPr marL="242888" indent="-242888" algn="l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32210" indent="-202406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+mn-lt"/>
          <a:ea typeface="MS PGothic" pitchFamily="34" charset="-128"/>
        </a:defRPr>
      </a:lvl2pPr>
      <a:lvl3pPr marL="820341" indent="-160735" algn="l" rtl="0" eaLnBrk="0" fontAlgn="base" hangingPunct="0">
        <a:spcBef>
          <a:spcPct val="20000"/>
        </a:spcBef>
        <a:spcAft>
          <a:spcPct val="0"/>
        </a:spcAft>
        <a:buChar char="•"/>
        <a:defRPr sz="1725">
          <a:solidFill>
            <a:schemeClr val="tx1"/>
          </a:solidFill>
          <a:latin typeface="+mn-lt"/>
          <a:ea typeface="MS PGothic" pitchFamily="34" charset="-128"/>
        </a:defRPr>
      </a:lvl3pPr>
      <a:lvl4pPr marL="1150144" indent="-160735" algn="l" rtl="0" eaLnBrk="0" fontAlgn="base" hangingPunct="0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  <a:ea typeface="MS PGothic" pitchFamily="34" charset="-128"/>
        </a:defRPr>
      </a:lvl4pPr>
      <a:lvl5pPr marL="1478756" indent="-160735" algn="l" rtl="0" eaLnBrk="0" fontAlgn="base" hangingPunct="0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MS PGothic" pitchFamily="34" charset="-128"/>
        </a:defRPr>
      </a:lvl5pPr>
      <a:lvl6pPr marL="1809617" indent="-164507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6pPr>
      <a:lvl7pPr marL="2138641" indent="-164507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7pPr>
      <a:lvl8pPr marL="2467661" indent="-164507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8pPr>
      <a:lvl9pPr marL="2796681" indent="-164507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9020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58043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87065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16085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45106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74128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303150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632171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cs typeface=""/>
            </a:endParaRPr>
          </a:p>
        </p:txBody>
      </p:sp>
      <p:sp>
        <p:nvSpPr>
          <p:cNvPr id="13514" name="Rectangle 2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11688"/>
            <a:ext cx="2133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8171F8C-06A7-2E44-9E7C-42FF64B9D37D}" type="slidenum">
              <a:rPr lang="en-US" altLang="en-US">
                <a:latin typeface="Arial" charset="0"/>
                <a:ea typeface="MS PGothic" charset="-128"/>
              </a:rPr>
              <a:pPr>
                <a:defRPr/>
              </a:pPr>
              <a:t>‹#›</a:t>
            </a:fld>
            <a:endParaRPr lang="en-US" altLang="en-US">
              <a:latin typeface="Arial" charset="0"/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6350"/>
            <a:ext cx="9144000" cy="815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030" name="Picture 4" descr="DISASTERS_logo_v1.8_3-crop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94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2" r:id="rId1"/>
    <p:sldLayoutId id="2147486183" r:id="rId2"/>
    <p:sldLayoutId id="2147486184" r:id="rId3"/>
    <p:sldLayoutId id="2147486185" r:id="rId4"/>
    <p:sldLayoutId id="2147486186" r:id="rId5"/>
    <p:sldLayoutId id="2147486187" r:id="rId6"/>
    <p:sldLayoutId id="2147486188" r:id="rId7"/>
    <p:sldLayoutId id="2147486189" r:id="rId8"/>
    <p:sldLayoutId id="2147486190" r:id="rId9"/>
    <p:sldLayoutId id="2147486191" r:id="rId10"/>
    <p:sldLayoutId id="2147486192" r:id="rId11"/>
    <p:sldLayoutId id="2147486193" r:id="rId12"/>
    <p:sldLayoutId id="2147486194" r:id="rId13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36588" indent="-239713" algn="l" rtl="0" eaLnBrk="0" fontAlgn="base" hangingPunct="0">
        <a:spcBef>
          <a:spcPct val="30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17575" indent="-166688" algn="l" rtl="0" eaLnBrk="0" fontAlgn="base" hangingPunct="0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55713" indent="-2238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93850" indent="-223838" algn="l" rtl="0" eaLnBrk="0" fontAlgn="base" hangingPunct="0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0510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172642"/>
            <a:ext cx="8382000" cy="5078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059657"/>
            <a:ext cx="8382000" cy="16019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3200400" y="4757737"/>
            <a:ext cx="3124200" cy="346241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defTabSz="685723" fontAlgn="auto">
              <a:spcBef>
                <a:spcPct val="5000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  <a:latin typeface="Times New Roman" pitchFamily="18" charset="0"/>
              <a:ea typeface="宋体" charset="-122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7272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233" r:id="rId1"/>
    <p:sldLayoutId id="2147486234" r:id="rId2"/>
    <p:sldLayoutId id="2147486235" r:id="rId3"/>
    <p:sldLayoutId id="2147486236" r:id="rId4"/>
    <p:sldLayoutId id="2147486237" r:id="rId5"/>
    <p:sldLayoutId id="2147486239" r:id="rId6"/>
  </p:sldLayoutIdLst>
  <p:transition>
    <p:fade/>
  </p:transition>
  <p:hf sldNum="0" hdr="0" dt="0"/>
  <p:txStyles>
    <p:titleStyle>
      <a:lvl1pPr algn="l" defTabSz="685695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-113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97623" indent="-297623" algn="l" defTabSz="685695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8817" indent="-210717" algn="l" defTabSz="685695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Tx/>
        <a:buBlip>
          <a:blip r:embed="rId1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44060" indent="-258337" algn="l" defTabSz="685695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Tx/>
        <a:buBlip>
          <a:blip r:embed="rId1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587" indent="-259527" algn="l" defTabSz="685695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Tx/>
        <a:buBlip>
          <a:blip r:embed="rId1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55971" indent="-252384" algn="l" defTabSz="685695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Tx/>
        <a:buBlip>
          <a:blip r:embed="rId1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1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0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8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5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5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5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2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4301"/>
            <a:ext cx="6815138" cy="571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971550"/>
            <a:ext cx="8327966" cy="363259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</a:t>
            </a:r>
            <a:r>
              <a:rPr lang="th-TH" dirty="0"/>
              <a:t> </a:t>
            </a:r>
            <a:r>
              <a:rPr lang="th-TH" dirty="0" err="1"/>
              <a:t>to</a:t>
            </a:r>
            <a:r>
              <a:rPr lang="th-TH" dirty="0"/>
              <a:t> </a:t>
            </a:r>
            <a:r>
              <a:rPr lang="th-TH" dirty="0" err="1"/>
              <a:t>edit</a:t>
            </a:r>
            <a:r>
              <a:rPr lang="th-TH" dirty="0"/>
              <a:t> </a:t>
            </a:r>
            <a:r>
              <a:rPr lang="th-TH" dirty="0" err="1"/>
              <a:t>Master</a:t>
            </a:r>
            <a:r>
              <a:rPr lang="th-TH" dirty="0"/>
              <a:t> </a:t>
            </a:r>
            <a:r>
              <a:rPr lang="th-TH" dirty="0" err="1"/>
              <a:t>text</a:t>
            </a:r>
            <a:r>
              <a:rPr lang="th-TH" dirty="0"/>
              <a:t> </a:t>
            </a:r>
            <a:r>
              <a:rPr lang="th-TH" dirty="0" err="1"/>
              <a:t>styles</a:t>
            </a:r>
            <a:endParaRPr lang="th-TH" dirty="0"/>
          </a:p>
          <a:p>
            <a:pPr lvl="1"/>
            <a:r>
              <a:rPr lang="th-TH" dirty="0" err="1"/>
              <a:t>Second</a:t>
            </a:r>
            <a:r>
              <a:rPr lang="th-TH" dirty="0"/>
              <a:t> </a:t>
            </a:r>
            <a:r>
              <a:rPr lang="th-TH" dirty="0" err="1"/>
              <a:t>level</a:t>
            </a:r>
            <a:endParaRPr lang="th-TH" dirty="0"/>
          </a:p>
          <a:p>
            <a:pPr lvl="2"/>
            <a:r>
              <a:rPr lang="th-TH" dirty="0"/>
              <a:t>Third </a:t>
            </a:r>
            <a:r>
              <a:rPr lang="th-TH" dirty="0" err="1"/>
              <a:t>level</a:t>
            </a:r>
            <a:endParaRPr lang="th-TH" dirty="0"/>
          </a:p>
          <a:p>
            <a:pPr lvl="3"/>
            <a:r>
              <a:rPr lang="th-TH" dirty="0" err="1"/>
              <a:t>Fourth</a:t>
            </a:r>
            <a:r>
              <a:rPr lang="th-TH" dirty="0"/>
              <a:t> </a:t>
            </a:r>
            <a:r>
              <a:rPr lang="th-TH" dirty="0" err="1"/>
              <a:t>level</a:t>
            </a:r>
            <a:endParaRPr lang="th-TH" dirty="0"/>
          </a:p>
          <a:p>
            <a:pPr lvl="4"/>
            <a:r>
              <a:rPr lang="th-TH" dirty="0"/>
              <a:t>Fifth </a:t>
            </a:r>
            <a:r>
              <a:rPr lang="th-TH" dirty="0" err="1"/>
              <a:t>level</a:t>
            </a:r>
            <a:r>
              <a:rPr lang="th-TH" dirty="0"/>
              <a:t> </a:t>
            </a: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592141" y="742950"/>
            <a:ext cx="7958137" cy="82154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68197" tIns="34100" rIns="68197" bIns="34100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4757" name="Picture 11" descr="ITICbanner2.gif"/>
          <p:cNvPicPr>
            <a:picLocks noChangeAspect="1"/>
          </p:cNvPicPr>
          <p:nvPr userDrawn="1"/>
        </p:nvPicPr>
        <p:blipFill>
          <a:blip r:embed="rId5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39700" y="4743450"/>
            <a:ext cx="946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13"/>
          <p:cNvSpPr>
            <a:spLocks noChangeArrowheads="1"/>
          </p:cNvSpPr>
          <p:nvPr userDrawn="1"/>
        </p:nvSpPr>
        <p:spPr bwMode="auto">
          <a:xfrm>
            <a:off x="984251" y="4774407"/>
            <a:ext cx="2428014" cy="3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616" tIns="32807" rIns="65616" bIns="32807">
            <a:spAutoFit/>
          </a:bodyPr>
          <a:lstStyle/>
          <a:p>
            <a:pPr eaLnBrk="0" hangingPunct="0"/>
            <a:r>
              <a:rPr lang="en-US" sz="825" dirty="0">
                <a:solidFill>
                  <a:srgbClr val="F2F2F2"/>
                </a:solidFill>
                <a:latin typeface="VAG Rounded Std Light" charset="0"/>
                <a:cs typeface="VAG Rounded Std Light" charset="0"/>
              </a:rPr>
              <a:t>UNESCO/IOC-NOAA </a:t>
            </a:r>
          </a:p>
          <a:p>
            <a:pPr eaLnBrk="0" hangingPunct="0"/>
            <a:r>
              <a:rPr lang="en-US" sz="1050" dirty="0">
                <a:solidFill>
                  <a:srgbClr val="F2F2F2"/>
                </a:solidFill>
                <a:latin typeface="VAG Rounded Std Light" charset="0"/>
                <a:cs typeface="VAG Rounded Std Light" charset="0"/>
              </a:rPr>
              <a:t>International Tsunami Information Center</a:t>
            </a:r>
          </a:p>
        </p:txBody>
      </p:sp>
      <p:pic>
        <p:nvPicPr>
          <p:cNvPr id="74759" name="Picture 1" descr="ITIC_logo_300dpi_20130806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4768456"/>
            <a:ext cx="582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9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4" r:id="rId1"/>
    <p:sldLayoutId id="2147486245" r:id="rId2"/>
    <p:sldLayoutId id="2147486259" r:id="rId3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5pPr>
      <a:lvl6pPr marL="341030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682061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023093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364120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348370" indent="-34837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o"/>
        <a:defRPr sz="225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75414" indent="-32348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971645" indent="-2926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o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61956" indent="-286746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560560" indent="-295052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902905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243936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584964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25998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03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2061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3093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412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5155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46184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87218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28244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wmf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18.w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.com/en/downloa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kong@noa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sift.pmel.noaa.gov/ComMIT/TsuCAT/software" TargetMode="External"/><Relationship Id="rId4" Type="http://schemas.openxmlformats.org/officeDocument/2006/relationships/hyperlink" Target="mailto:christopher.moore@noaa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614460" y="1536835"/>
            <a:ext cx="7958040" cy="1363266"/>
          </a:xfrm>
        </p:spPr>
        <p:txBody>
          <a:bodyPr/>
          <a:lstStyle/>
          <a:p>
            <a:r>
              <a:rPr lang="en-US" sz="3600" dirty="0"/>
              <a:t>Tsunami Coastal Assessment Tool</a:t>
            </a:r>
            <a:br>
              <a:rPr lang="en-US" sz="3600" dirty="0"/>
            </a:br>
            <a:r>
              <a:rPr lang="en-US" sz="3600" dirty="0" err="1">
                <a:solidFill>
                  <a:srgbClr val="0432FF"/>
                </a:solidFill>
              </a:rPr>
              <a:t>TsuCAT</a:t>
            </a:r>
            <a:endParaRPr lang="en-US" sz="3200" dirty="0">
              <a:solidFill>
                <a:srgbClr val="0432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C9472-4460-E141-AADF-0A935C3CC105}"/>
              </a:ext>
            </a:extLst>
          </p:cNvPr>
          <p:cNvSpPr/>
          <p:nvPr/>
        </p:nvSpPr>
        <p:spPr>
          <a:xfrm>
            <a:off x="7005822" y="4698790"/>
            <a:ext cx="16818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kern="0" dirty="0" err="1">
                <a:latin typeface="+mj-lt"/>
              </a:rPr>
              <a:t>TsuCAT</a:t>
            </a:r>
            <a:r>
              <a:rPr lang="en-US" sz="1100" i="1" kern="0" dirty="0">
                <a:latin typeface="+mj-lt"/>
              </a:rPr>
              <a:t> v4.3, Feb 2023</a:t>
            </a:r>
            <a:endParaRPr lang="en-US" sz="1100" i="1" dirty="0">
              <a:latin typeface="+mj-lt"/>
            </a:endParaRP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CB05D9D8-06AF-A747-AB2B-320DC1B1FABA}"/>
              </a:ext>
            </a:extLst>
          </p:cNvPr>
          <p:cNvSpPr txBox="1">
            <a:spLocks/>
          </p:cNvSpPr>
          <p:nvPr/>
        </p:nvSpPr>
        <p:spPr bwMode="auto">
          <a:xfrm>
            <a:off x="647892" y="3284223"/>
            <a:ext cx="6294746" cy="11306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None/>
              <a:defRPr sz="2100" b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900552" indent="-43130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526" indent="-390251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608" indent="-38232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0747" indent="-393402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207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1915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6619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330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0" dirty="0"/>
              <a:t>Christopher Moore, </a:t>
            </a:r>
            <a:r>
              <a:rPr lang="en-US" sz="1400" kern="0" dirty="0"/>
              <a:t>NOAA Center for Tsunami Research (NCTR)</a:t>
            </a:r>
          </a:p>
          <a:p>
            <a:pPr algn="l"/>
            <a:r>
              <a:rPr lang="en-US" sz="2000" kern="0" dirty="0"/>
              <a:t>Dr. Laura Kong, </a:t>
            </a:r>
            <a:r>
              <a:rPr lang="en-US" sz="1400" kern="0" dirty="0"/>
              <a:t>ITIC</a:t>
            </a:r>
          </a:p>
          <a:p>
            <a:pPr algn="l"/>
            <a:r>
              <a:rPr lang="en-US" sz="2000" kern="0" dirty="0"/>
              <a:t>Dr. Charles McCreery, </a:t>
            </a:r>
            <a:r>
              <a:rPr lang="en-US" sz="1400" kern="0" dirty="0"/>
              <a:t>PTWC</a:t>
            </a:r>
            <a:endParaRPr lang="en-US" sz="2000" kern="0" dirty="0"/>
          </a:p>
          <a:p>
            <a:pPr algn="l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97603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707" y="56323"/>
            <a:ext cx="9194242" cy="554992"/>
          </a:xfrm>
          <a:prstGeom prst="rect">
            <a:avLst/>
          </a:prstGeom>
        </p:spPr>
        <p:txBody>
          <a:bodyPr vert="horz" wrap="square" lIns="0" tIns="54769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 marR="3810"/>
            <a:r>
              <a:rPr lang="en-US" sz="3200" b="1" dirty="0">
                <a:solidFill>
                  <a:srgbClr val="CC0000"/>
                </a:solidFill>
                <a:cs typeface="Angsana New"/>
              </a:rPr>
              <a:t>Uses </a:t>
            </a:r>
            <a:r>
              <a:rPr lang="en-US" sz="3200" b="1" dirty="0">
                <a:solidFill>
                  <a:schemeClr val="accent2"/>
                </a:solidFill>
                <a:latin typeface="+mj-lt"/>
                <a:cs typeface="+mj-cs"/>
              </a:rPr>
              <a:t>:  Overlay of additional data layers</a:t>
            </a:r>
            <a:endParaRPr sz="3200" b="1" dirty="0">
              <a:solidFill>
                <a:schemeClr val="accent2"/>
              </a:solidFill>
              <a:latin typeface="+mj-lt"/>
              <a:cs typeface="+mj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226" y="943054"/>
            <a:ext cx="6175913" cy="4096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02E65B-0E26-4A4C-A424-4095D9992755}"/>
              </a:ext>
            </a:extLst>
          </p:cNvPr>
          <p:cNvSpPr/>
          <p:nvPr/>
        </p:nvSpPr>
        <p:spPr>
          <a:xfrm>
            <a:off x="1123121" y="3108462"/>
            <a:ext cx="254441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Oahu, Hawaii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Evacuation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NCEI runup data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935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/>
          <p:cNvSpPr>
            <a:spLocks noGrp="1"/>
          </p:cNvSpPr>
          <p:nvPr>
            <p:ph type="title"/>
          </p:nvPr>
        </p:nvSpPr>
        <p:spPr>
          <a:xfrm>
            <a:off x="318052" y="0"/>
            <a:ext cx="9074426" cy="587990"/>
          </a:xfrm>
        </p:spPr>
        <p:txBody>
          <a:bodyPr/>
          <a:lstStyle/>
          <a:p>
            <a:br>
              <a:rPr lang="en-US" sz="2900" dirty="0">
                <a:latin typeface="Arial" charset="0"/>
              </a:rPr>
            </a:br>
            <a:r>
              <a:rPr lang="en-US" sz="2900" dirty="0">
                <a:latin typeface="Arial" charset="0"/>
              </a:rPr>
              <a:t>Uses:  Generate Exercise messages with Injects</a:t>
            </a:r>
          </a:p>
        </p:txBody>
      </p:sp>
      <p:sp>
        <p:nvSpPr>
          <p:cNvPr id="11266" name="Content Placeholder 6"/>
          <p:cNvSpPr>
            <a:spLocks noGrp="1"/>
          </p:cNvSpPr>
          <p:nvPr>
            <p:ph idx="1"/>
          </p:nvPr>
        </p:nvSpPr>
        <p:spPr>
          <a:xfrm>
            <a:off x="467249" y="917446"/>
            <a:ext cx="8412480" cy="4146923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000" dirty="0">
                <a:solidFill>
                  <a:srgbClr val="0432FF"/>
                </a:solidFill>
              </a:rPr>
              <a:t>PTWC Public Text and Enhanced Products for events in   </a:t>
            </a:r>
            <a:r>
              <a:rPr lang="en-US" sz="2000" dirty="0" err="1">
                <a:solidFill>
                  <a:srgbClr val="0432FF"/>
                </a:solidFill>
              </a:rPr>
              <a:t>TsuCAT</a:t>
            </a:r>
            <a:r>
              <a:rPr lang="en-US" sz="2000" dirty="0">
                <a:solidFill>
                  <a:srgbClr val="0432FF"/>
                </a:solidFill>
              </a:rPr>
              <a:t> pre-computed Pacific and Caribbean database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rgbClr val="0432FF"/>
                </a:solidFill>
              </a:rPr>
              <a:t>Situational Injects for responding to based on selected scenario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rgbClr val="0432FF"/>
                </a:solidFill>
              </a:rPr>
              <a:t>Password:  genr8mess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rgbClr val="0432FF"/>
                </a:solidFill>
              </a:rPr>
              <a:t>Select Menu - “Export Exercise Messages”</a:t>
            </a:r>
          </a:p>
          <a:p>
            <a:pPr lvl="1"/>
            <a:r>
              <a:rPr lang="en-US" sz="2000" dirty="0"/>
              <a:t>Set Event (historical database or by mouse, origin time, magnitude)</a:t>
            </a:r>
          </a:p>
          <a:p>
            <a:pPr lvl="1"/>
            <a:r>
              <a:rPr lang="en-US" sz="2000" dirty="0"/>
              <a:t>Choose Generate (PTWC Text Messages, Enhanced Products (graphical, polygon table, </a:t>
            </a:r>
            <a:r>
              <a:rPr lang="en-US" sz="2000" dirty="0" err="1"/>
              <a:t>kmz</a:t>
            </a:r>
            <a:r>
              <a:rPr lang="en-US" sz="2000" dirty="0"/>
              <a:t> file) </a:t>
            </a:r>
          </a:p>
          <a:p>
            <a:pPr lvl="1"/>
            <a:r>
              <a:rPr lang="en-US" altLang="ja-JP" sz="2000" b="0" dirty="0"/>
              <a:t>Output</a:t>
            </a:r>
            <a:r>
              <a:rPr lang="en-US" altLang="ja-JP" sz="2000" dirty="0"/>
              <a:t> folder, e.g., message/2019-04-02_0000_M9.0_Russia_PTWCproducts</a:t>
            </a:r>
          </a:p>
          <a:p>
            <a:pPr>
              <a:spcBef>
                <a:spcPts val="1200"/>
              </a:spcBef>
            </a:pPr>
            <a:r>
              <a:rPr lang="en-US" altLang="ja-JP" sz="2000" dirty="0">
                <a:solidFill>
                  <a:srgbClr val="0432FF"/>
                </a:solidFill>
              </a:rPr>
              <a:t>Varying issue time and magnitude update</a:t>
            </a:r>
          </a:p>
          <a:p>
            <a:pPr>
              <a:spcBef>
                <a:spcPts val="1900"/>
              </a:spcBef>
            </a:pPr>
            <a:endParaRPr lang="en-US" altLang="ja-JP" sz="2000" dirty="0">
              <a:solidFill>
                <a:srgbClr val="0432FF"/>
              </a:solidFill>
            </a:endParaRPr>
          </a:p>
        </p:txBody>
      </p:sp>
      <p:pic>
        <p:nvPicPr>
          <p:cNvPr id="5" name="Picture 26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5573" y="4434032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85260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/>
          <p:cNvSpPr>
            <a:spLocks noGrp="1"/>
          </p:cNvSpPr>
          <p:nvPr>
            <p:ph type="title"/>
          </p:nvPr>
        </p:nvSpPr>
        <p:spPr>
          <a:xfrm>
            <a:off x="390276" y="78511"/>
            <a:ext cx="8843838" cy="58799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latin typeface="Arial" charset="0"/>
              </a:rPr>
              <a:t>GUI – Export PTWC Exercise Messages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D854F-3270-7E49-ABBD-32765E1E9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68" y="1148017"/>
            <a:ext cx="4933188" cy="35237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6092BF-A467-7444-8073-90288AC7E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3" y="1907176"/>
            <a:ext cx="4401471" cy="3663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0A496-82F4-DA40-B2B9-21D82BBA46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304" y="1027613"/>
            <a:ext cx="1960272" cy="3654334"/>
          </a:xfrm>
          <a:prstGeom prst="rect">
            <a:avLst/>
          </a:prstGeom>
        </p:spPr>
      </p:pic>
      <p:pic>
        <p:nvPicPr>
          <p:cNvPr id="7" name="Picture 26" descr="NOAA">
            <a:extLst>
              <a:ext uri="{FF2B5EF4-FFF2-40B4-BE49-F238E27FC236}">
                <a16:creationId xmlns:a16="http://schemas.microsoft.com/office/drawing/2014/main" id="{DE1393C9-6C10-1342-92E9-152A2E50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147" y="4533423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FC14EB-4E88-B845-96E6-5B4745AF8E77}"/>
              </a:ext>
            </a:extLst>
          </p:cNvPr>
          <p:cNvSpPr/>
          <p:nvPr/>
        </p:nvSpPr>
        <p:spPr>
          <a:xfrm>
            <a:off x="495583" y="80131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1957 Kamchatka M9.0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1889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/>
          <p:cNvSpPr>
            <a:spLocks noGrp="1"/>
          </p:cNvSpPr>
          <p:nvPr>
            <p:ph type="title"/>
          </p:nvPr>
        </p:nvSpPr>
        <p:spPr>
          <a:xfrm>
            <a:off x="119270" y="0"/>
            <a:ext cx="9024730" cy="58799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PTWC Messages </a:t>
            </a:r>
            <a:r>
              <a:rPr lang="en-US" sz="2400" dirty="0">
                <a:solidFill>
                  <a:srgbClr val="C00000"/>
                </a:solidFill>
              </a:rPr>
              <a:t>– </a:t>
            </a:r>
            <a:r>
              <a:rPr lang="en-US" sz="1800" dirty="0">
                <a:solidFill>
                  <a:srgbClr val="C00000"/>
                </a:solidFill>
              </a:rPr>
              <a:t>THIS IS A SIMULATION NOT AN ACTUAL TSUNAMI 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" name="Picture 26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7195" y="643247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6D14C-D935-EC4C-9C0B-66DAEC530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10" y="1300710"/>
            <a:ext cx="2783854" cy="40552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F26EBF-8AAD-7D45-A5ED-7F5E0757B8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380" y="944880"/>
            <a:ext cx="2527300" cy="2106083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95CFD-9730-3142-AEE5-96A54F790F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18" y="843822"/>
            <a:ext cx="2555045" cy="252167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AA4C91-F502-C04E-BD03-47D70325A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179" y="3189969"/>
            <a:ext cx="2563591" cy="2530111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0097C0-2953-EE46-B3B3-31DF83839E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4" t="9483" r="15962" b="11703"/>
          <a:stretch/>
        </p:blipFill>
        <p:spPr>
          <a:xfrm>
            <a:off x="5994400" y="3490904"/>
            <a:ext cx="3007359" cy="237141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8EA8612-197E-8147-85A2-CE81B293CC86}"/>
              </a:ext>
            </a:extLst>
          </p:cNvPr>
          <p:cNvSpPr/>
          <p:nvPr/>
        </p:nvSpPr>
        <p:spPr>
          <a:xfrm>
            <a:off x="247025" y="913884"/>
            <a:ext cx="2238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charset="0"/>
              </a:rPr>
              <a:t>1957 Kamchatka M9.0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025800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049" y="147155"/>
            <a:ext cx="8306839" cy="509307"/>
          </a:xfrm>
          <a:prstGeom prst="rect">
            <a:avLst/>
          </a:prstGeom>
        </p:spPr>
        <p:txBody>
          <a:bodyPr vert="horz" wrap="square" lIns="0" tIns="952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lang="en-US" sz="3200" dirty="0"/>
              <a:t>Exercise Situational Injects 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332515" y="928649"/>
            <a:ext cx="8918828" cy="20871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8370" indent="-348370" eaLnBrk="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charset="0"/>
              <a:buChar char="o"/>
              <a:tabLst>
                <a:tab pos="224314" algn="l"/>
                <a:tab pos="224790" algn="l"/>
              </a:tabLst>
            </a:pPr>
            <a:r>
              <a:rPr lang="en-US" sz="2000" b="1" dirty="0">
                <a:latin typeface="+mj-lt"/>
              </a:rPr>
              <a:t>Injects enable customization </a:t>
            </a:r>
          </a:p>
          <a:p>
            <a:pPr marL="348370" indent="-348370" eaLnBrk="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charset="0"/>
              <a:buChar char="o"/>
              <a:tabLst>
                <a:tab pos="224314" algn="l"/>
                <a:tab pos="224790" algn="l"/>
              </a:tabLst>
            </a:pPr>
            <a:r>
              <a:rPr lang="en-US" sz="2000" b="1" dirty="0">
                <a:latin typeface="+mj-lt"/>
                <a:cs typeface="+mn-cs"/>
              </a:rPr>
              <a:t>Injects are </a:t>
            </a:r>
            <a:r>
              <a:rPr sz="2000" b="1" dirty="0">
                <a:latin typeface="+mj-lt"/>
                <a:cs typeface="+mn-cs"/>
              </a:rPr>
              <a:t>unexpected </a:t>
            </a:r>
            <a:r>
              <a:rPr lang="en-US" sz="2000" b="1" dirty="0">
                <a:latin typeface="+mj-lt"/>
                <a:cs typeface="+mn-cs"/>
              </a:rPr>
              <a:t>scenario                                                              questions, inquiries additional                                                                         to PTWC</a:t>
            </a:r>
            <a:r>
              <a:rPr sz="2000" b="1" dirty="0">
                <a:latin typeface="+mj-lt"/>
                <a:cs typeface="+mn-cs"/>
              </a:rPr>
              <a:t> messages</a:t>
            </a:r>
            <a:endParaRPr lang="en-US" sz="2000" b="1" dirty="0">
              <a:latin typeface="+mj-lt"/>
              <a:cs typeface="+mn-cs"/>
            </a:endParaRPr>
          </a:p>
          <a:p>
            <a:pPr marL="348370" indent="-348370" eaLnBrk="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charset="0"/>
              <a:buChar char="o"/>
              <a:tabLst>
                <a:tab pos="224314" algn="l"/>
                <a:tab pos="224790" algn="l"/>
              </a:tabLst>
            </a:pPr>
            <a:r>
              <a:rPr lang="en-US" sz="2000" b="1" dirty="0">
                <a:latin typeface="+mj-lt"/>
              </a:rPr>
              <a:t>Excel format</a:t>
            </a:r>
            <a:endParaRPr lang="en-US" sz="2000" b="1" dirty="0">
              <a:latin typeface="+mj-lt"/>
              <a:cs typeface="+mn-cs"/>
            </a:endParaRPr>
          </a:p>
          <a:p>
            <a:pPr marL="348370" indent="-348370" eaLnBrk="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charset="0"/>
              <a:buChar char="o"/>
              <a:tabLst>
                <a:tab pos="224314" algn="l"/>
                <a:tab pos="224790" algn="l"/>
              </a:tabLst>
            </a:pPr>
            <a:endParaRPr sz="2000" b="1" dirty="0">
              <a:latin typeface="+mj-lt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66D0A2-F624-0246-8233-A2C63B23C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90" y="2675350"/>
            <a:ext cx="3608070" cy="2376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ABD931-EBAB-D14E-B411-973E6E155B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63" t="8444" r="6574" b="10667"/>
          <a:stretch/>
        </p:blipFill>
        <p:spPr>
          <a:xfrm>
            <a:off x="4674870" y="868680"/>
            <a:ext cx="4367358" cy="52814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846733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0A5E-A020-424A-8E90-169E1616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42D1-196B-3841-98DC-96DDF6BE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65" y="890534"/>
            <a:ext cx="8359140" cy="4252966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>
                <a:solidFill>
                  <a:srgbClr val="0432FF"/>
                </a:solidFill>
              </a:rPr>
              <a:t>Run from flash drive (or can copy to hard disk, 28 GB)</a:t>
            </a:r>
          </a:p>
          <a:p>
            <a:r>
              <a:rPr lang="en-US" sz="2000" dirty="0">
                <a:solidFill>
                  <a:srgbClr val="0432FF"/>
                </a:solidFill>
              </a:rPr>
              <a:t>Requirement – Java 1.8x installed</a:t>
            </a:r>
          </a:p>
          <a:p>
            <a:pPr marL="327044" lvl="1" indent="0">
              <a:buNone/>
            </a:pPr>
            <a:r>
              <a:rPr lang="en-US" sz="2000" dirty="0">
                <a:hlinkClick r:id="rId3"/>
              </a:rPr>
              <a:t>https://java.com/en/download/</a:t>
            </a:r>
            <a:endParaRPr lang="en-US" sz="2000" dirty="0"/>
          </a:p>
          <a:p>
            <a:pPr marL="327044" lvl="1" indent="0">
              <a:buNone/>
            </a:pPr>
            <a:endParaRPr lang="en-US" sz="1200" dirty="0"/>
          </a:p>
          <a:p>
            <a:r>
              <a:rPr lang="en-US" sz="2000" dirty="0">
                <a:solidFill>
                  <a:srgbClr val="0432FF"/>
                </a:solidFill>
              </a:rPr>
              <a:t>Click on application (Window, Mac, Linux)</a:t>
            </a:r>
          </a:p>
          <a:p>
            <a:pPr lvl="1"/>
            <a:r>
              <a:rPr lang="en-US" sz="2000" dirty="0"/>
              <a:t>On 1</a:t>
            </a:r>
            <a:r>
              <a:rPr lang="en-US" sz="2000" baseline="30000" dirty="0"/>
              <a:t>st</a:t>
            </a:r>
            <a:r>
              <a:rPr lang="en-US" sz="2000" dirty="0"/>
              <a:t> time opening, set password (unique to user)</a:t>
            </a:r>
          </a:p>
          <a:p>
            <a:pPr lvl="1"/>
            <a:r>
              <a:rPr lang="en-US" sz="2000" dirty="0"/>
              <a:t>Default is ‘No Internet’ </a:t>
            </a:r>
          </a:p>
          <a:p>
            <a:pPr lvl="1"/>
            <a:r>
              <a:rPr lang="en-US" sz="2000" dirty="0"/>
              <a:t>With Internet, will</a:t>
            </a:r>
          </a:p>
          <a:p>
            <a:pPr lvl="2"/>
            <a:r>
              <a:rPr lang="en-US" dirty="0"/>
              <a:t>Seek updates EQ &amp;Tsunami database files (not needed often)</a:t>
            </a:r>
          </a:p>
          <a:p>
            <a:pPr lvl="2"/>
            <a:r>
              <a:rPr lang="en-US" dirty="0"/>
              <a:t>Use additional online map databases (more detailed but requires bandwidth </a:t>
            </a:r>
          </a:p>
          <a:p>
            <a:pPr lvl="1"/>
            <a:r>
              <a:rPr lang="en-US" sz="2000" dirty="0"/>
              <a:t>Enter ‘start’ password, Set ’personal’ password.  ‘start’ = Inund8ed</a:t>
            </a:r>
          </a:p>
          <a:p>
            <a:pPr lvl="1"/>
            <a:r>
              <a:rPr lang="en-US" sz="2000" dirty="0"/>
              <a:t>For exercise messages/injects tool,  </a:t>
            </a:r>
            <a:r>
              <a:rPr lang="en-US" sz="2000" b="0" dirty="0"/>
              <a:t>password = genr8mess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318029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4602"/>
            <a:ext cx="8500068" cy="4209671"/>
          </a:xfrm>
          <a:solidFill>
            <a:schemeClr val="bg1"/>
          </a:solidFill>
        </p:spPr>
        <p:txBody>
          <a:bodyPr/>
          <a:lstStyle/>
          <a:p>
            <a:pPr marL="2857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432FF"/>
                </a:solidFill>
                <a:latin typeface="+mj-lt"/>
              </a:rPr>
              <a:t>2018-23 improvements (v3 and v4):                                                                      </a:t>
            </a:r>
          </a:p>
          <a:p>
            <a:pPr marL="576061" lvl="3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+mj-lt"/>
              </a:rPr>
              <a:t>2018 (v3.0) – security, global bathymetric DB (remove seam), higher-resolution SIFT/RIFT runs</a:t>
            </a:r>
          </a:p>
          <a:p>
            <a:pPr marL="576061" lvl="3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+mj-lt"/>
              </a:rPr>
              <a:t>2019 (v4.0) - PTWC messages (text and enhanced graphical products) so </a:t>
            </a:r>
            <a:r>
              <a:rPr lang="en-US" sz="1600" dirty="0"/>
              <a:t>countries able to conduct exercises on their own) </a:t>
            </a:r>
          </a:p>
          <a:p>
            <a:pPr marL="576061" lvl="3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2019 - 2023 (v4.x) – Include Scenarios from Expert Meetings (Caribbean, Pacific);           input </a:t>
            </a:r>
            <a:r>
              <a:rPr lang="en-US" sz="1600" dirty="0" err="1"/>
              <a:t>addtl</a:t>
            </a:r>
            <a:r>
              <a:rPr lang="en-US" sz="1600" dirty="0"/>
              <a:t> data layers (such as </a:t>
            </a:r>
            <a:r>
              <a:rPr lang="en-US" sz="1600" dirty="0" err="1"/>
              <a:t>ComMIT</a:t>
            </a:r>
            <a:r>
              <a:rPr lang="en-US" sz="1600" dirty="0"/>
              <a:t> layer/inundation); Exercise situational Injects</a:t>
            </a:r>
            <a:endParaRPr lang="en-US" sz="1600" dirty="0">
              <a:solidFill>
                <a:srgbClr val="0432FF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solidFill>
                  <a:srgbClr val="0432FF"/>
                </a:solidFill>
                <a:latin typeface="+mj-lt"/>
              </a:rPr>
              <a:t>Information, questions, feedback:                                                               Web site  </a:t>
            </a:r>
            <a:r>
              <a:rPr lang="en-US" sz="1600" b="0" dirty="0">
                <a:latin typeface="+mj-lt"/>
              </a:rPr>
              <a:t>http://</a:t>
            </a:r>
            <a:r>
              <a:rPr lang="en-US" sz="1600" b="0" dirty="0" err="1">
                <a:latin typeface="+mj-lt"/>
              </a:rPr>
              <a:t>itic.ioc</a:t>
            </a:r>
            <a:r>
              <a:rPr lang="en-US" sz="1600" b="0" dirty="0">
                <a:latin typeface="+mj-lt"/>
              </a:rPr>
              <a:t>- </a:t>
            </a:r>
            <a:r>
              <a:rPr lang="en-US" sz="1600" b="0" dirty="0" err="1">
                <a:latin typeface="+mj-lt"/>
              </a:rPr>
              <a:t>unesco.org</a:t>
            </a:r>
            <a:r>
              <a:rPr lang="en-US" sz="1600" b="0" dirty="0">
                <a:latin typeface="+mj-lt"/>
              </a:rPr>
              <a:t>/</a:t>
            </a:r>
            <a:r>
              <a:rPr lang="en-US" sz="1600" b="0" dirty="0" err="1">
                <a:latin typeface="+mj-lt"/>
              </a:rPr>
              <a:t>index.php?option</a:t>
            </a:r>
            <a:r>
              <a:rPr lang="en-US" sz="1600" b="0" dirty="0">
                <a:latin typeface="+mj-lt"/>
              </a:rPr>
              <a:t>=</a:t>
            </a:r>
            <a:r>
              <a:rPr lang="en-US" sz="1600" b="0" dirty="0" err="1">
                <a:latin typeface="+mj-lt"/>
              </a:rPr>
              <a:t>com_content&amp;view</a:t>
            </a:r>
            <a:r>
              <a:rPr lang="en-US" sz="1600" b="0" dirty="0">
                <a:latin typeface="+mj-lt"/>
              </a:rPr>
              <a:t>=</a:t>
            </a:r>
            <a:r>
              <a:rPr lang="en-US" sz="1600" b="0" dirty="0" err="1">
                <a:latin typeface="+mj-lt"/>
              </a:rPr>
              <a:t>category&amp;layout</a:t>
            </a:r>
            <a:r>
              <a:rPr lang="en-US" sz="1600" b="0" dirty="0">
                <a:latin typeface="+mj-lt"/>
              </a:rPr>
              <a:t>=</a:t>
            </a:r>
            <a:r>
              <a:rPr lang="en-US" sz="1600" b="0" dirty="0" err="1">
                <a:latin typeface="+mj-lt"/>
              </a:rPr>
              <a:t>blog&amp;id</a:t>
            </a:r>
            <a:r>
              <a:rPr lang="en-US" sz="1600" b="0" dirty="0">
                <a:latin typeface="+mj-lt"/>
              </a:rPr>
              <a:t>=2239&amp;Itemid=2763 </a:t>
            </a:r>
          </a:p>
          <a:p>
            <a:pPr marL="327044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432FF"/>
                </a:solidFill>
              </a:rPr>
              <a:t>Email ITIC, NCTR</a:t>
            </a:r>
            <a:r>
              <a:rPr lang="en-US" sz="2000" dirty="0">
                <a:solidFill>
                  <a:srgbClr val="0432FF"/>
                </a:solidFill>
              </a:rPr>
              <a:t>:</a:t>
            </a:r>
          </a:p>
          <a:p>
            <a:pPr marL="327044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+mj-lt"/>
              </a:rPr>
              <a:t>itic.tsunami@noaa.gov</a:t>
            </a:r>
            <a:r>
              <a:rPr lang="en-US" sz="1600" dirty="0">
                <a:latin typeface="+mj-lt"/>
              </a:rPr>
              <a:t>, laura.kong@noaa.gov</a:t>
            </a:r>
          </a:p>
          <a:p>
            <a:pPr marL="327044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+mj-lt"/>
              </a:rPr>
              <a:t>Christopher.Moore@noaa.go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051486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614460" y="1536835"/>
            <a:ext cx="7958040" cy="1363266"/>
          </a:xfrm>
        </p:spPr>
        <p:txBody>
          <a:bodyPr/>
          <a:lstStyle/>
          <a:p>
            <a:r>
              <a:rPr lang="en-US" sz="4000" dirty="0"/>
              <a:t>Thank You</a:t>
            </a:r>
            <a:endParaRPr lang="en-US" sz="3600" dirty="0">
              <a:solidFill>
                <a:srgbClr val="0432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C9472-4460-E141-AADF-0A935C3CC105}"/>
              </a:ext>
            </a:extLst>
          </p:cNvPr>
          <p:cNvSpPr/>
          <p:nvPr/>
        </p:nvSpPr>
        <p:spPr>
          <a:xfrm>
            <a:off x="7005822" y="4698790"/>
            <a:ext cx="16818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TsuCAT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v4.3, Feb 2023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CB05D9D8-06AF-A747-AB2B-320DC1B1FABA}"/>
              </a:ext>
            </a:extLst>
          </p:cNvPr>
          <p:cNvSpPr txBox="1">
            <a:spLocks/>
          </p:cNvSpPr>
          <p:nvPr/>
        </p:nvSpPr>
        <p:spPr bwMode="auto">
          <a:xfrm>
            <a:off x="647892" y="3284223"/>
            <a:ext cx="6294746" cy="11306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None/>
              <a:defRPr sz="2100" b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900552" indent="-43130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526" indent="-390251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608" indent="-38232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0747" indent="-393402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207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1915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6619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330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Christopher Moore,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NOAA Center for Tsunami Research (NCTR)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Dr. Laura Kong,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ITIC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Dr. Charles McCreery,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PTWC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ngsana New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57758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CB17-08E8-254E-BC40-527AE4D4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22" y="125452"/>
            <a:ext cx="7774259" cy="571500"/>
          </a:xfrm>
        </p:spPr>
        <p:txBody>
          <a:bodyPr/>
          <a:lstStyle/>
          <a:p>
            <a:r>
              <a:rPr lang="en-US" dirty="0" err="1"/>
              <a:t>TsuCAT</a:t>
            </a:r>
            <a:r>
              <a:rPr lang="en-US" dirty="0"/>
              <a:t> hands-on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A3871-0B00-F54F-9D00-6F28966A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30" y="895397"/>
            <a:ext cx="8655207" cy="4248103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700" dirty="0">
                <a:solidFill>
                  <a:srgbClr val="0432FF"/>
                </a:solidFill>
              </a:rPr>
              <a:t>Open </a:t>
            </a:r>
            <a:r>
              <a:rPr lang="en-US" sz="1700" dirty="0" err="1">
                <a:solidFill>
                  <a:srgbClr val="0432FF"/>
                </a:solidFill>
              </a:rPr>
              <a:t>TsuCAT</a:t>
            </a:r>
            <a:r>
              <a:rPr lang="en-US" sz="1700" dirty="0">
                <a:solidFill>
                  <a:srgbClr val="0432FF"/>
                </a:solidFill>
              </a:rPr>
              <a:t>, set your password</a:t>
            </a:r>
          </a:p>
          <a:p>
            <a:pPr>
              <a:spcBef>
                <a:spcPts val="400"/>
              </a:spcBef>
            </a:pPr>
            <a:r>
              <a:rPr lang="en-US" sz="1700" dirty="0">
                <a:solidFill>
                  <a:srgbClr val="0432FF"/>
                </a:solidFill>
              </a:rPr>
              <a:t>Explore </a:t>
            </a:r>
            <a:r>
              <a:rPr lang="en-US" sz="1700" dirty="0" err="1">
                <a:solidFill>
                  <a:srgbClr val="0432FF"/>
                </a:solidFill>
              </a:rPr>
              <a:t>TsuCAT</a:t>
            </a:r>
            <a:r>
              <a:rPr lang="en-US" sz="1700" dirty="0">
                <a:solidFill>
                  <a:srgbClr val="0432FF"/>
                </a:solidFill>
              </a:rPr>
              <a:t> features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Understand user preferences.  Setting Coastal Hazard Guidance ranges.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Selection and variation of source using menu and mouse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PTWC polygons and Customized polygons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Understand what is (and what is not) in regional reports</a:t>
            </a:r>
          </a:p>
          <a:p>
            <a:pPr>
              <a:spcBef>
                <a:spcPts val="400"/>
              </a:spcBef>
            </a:pPr>
            <a:r>
              <a:rPr lang="en-US" sz="1700" dirty="0">
                <a:solidFill>
                  <a:srgbClr val="0432FF"/>
                </a:solidFill>
              </a:rPr>
              <a:t>Hazard Assessment – Country response planning</a:t>
            </a:r>
          </a:p>
          <a:p>
            <a:pPr marL="717693" lvl="1" indent="-365760">
              <a:spcBef>
                <a:spcPts val="400"/>
              </a:spcBef>
              <a:buFont typeface="+mj-lt"/>
              <a:buAutoNum type="arabicPeriod"/>
            </a:pPr>
            <a:r>
              <a:rPr lang="en-US" sz="1700" dirty="0"/>
              <a:t>Create a summary of what distant or regional source region is most         hazardous to your country</a:t>
            </a:r>
          </a:p>
          <a:p>
            <a:pPr>
              <a:spcBef>
                <a:spcPts val="400"/>
              </a:spcBef>
            </a:pPr>
            <a:r>
              <a:rPr lang="en-US" sz="1700" dirty="0">
                <a:solidFill>
                  <a:srgbClr val="0432FF"/>
                </a:solidFill>
              </a:rPr>
              <a:t>Tsunami Warning – Country TWC Warning Criteria</a:t>
            </a:r>
          </a:p>
          <a:p>
            <a:pPr marL="351933" lvl="1" indent="0">
              <a:spcBef>
                <a:spcPts val="300"/>
              </a:spcBef>
              <a:buNone/>
            </a:pPr>
            <a:r>
              <a:rPr lang="en-US" sz="1700" dirty="0"/>
              <a:t>Based on the database assessment and your country’s warning criteria,                  what will you place your country in for the following: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MX1 earthquake in Y1 trench (or off Z1 country)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MX2 earthquake in Y2 trench (of off Z2 country)</a:t>
            </a:r>
          </a:p>
          <a:p>
            <a:pPr marL="390649" indent="-365760">
              <a:spcBef>
                <a:spcPts val="400"/>
              </a:spcBef>
            </a:pPr>
            <a:r>
              <a:rPr lang="en-US" sz="1700" dirty="0">
                <a:solidFill>
                  <a:srgbClr val="0432FF"/>
                </a:solidFill>
              </a:rPr>
              <a:t>Generate PTWC messages for exercise </a:t>
            </a:r>
            <a:r>
              <a:rPr lang="en-US" sz="1700" b="0" dirty="0"/>
              <a:t>- Choose scenario, create messages</a:t>
            </a:r>
          </a:p>
          <a:p>
            <a:pPr marL="351933" lvl="1" indent="0">
              <a:spcBef>
                <a:spcPts val="400"/>
              </a:spcBef>
              <a:buNone/>
            </a:pPr>
            <a:endParaRPr lang="en-US" sz="1700" dirty="0"/>
          </a:p>
          <a:p>
            <a:pPr>
              <a:spcBef>
                <a:spcPts val="400"/>
              </a:spcBef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95709756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0A5E-A020-424A-8E90-169E1616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 obtain /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42D1-196B-3841-98DC-96DDF6BE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38" y="945728"/>
            <a:ext cx="8503460" cy="4070409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>
                <a:solidFill>
                  <a:srgbClr val="0432FF"/>
                </a:solidFill>
              </a:rPr>
              <a:t>If you have older version, request Flash Drive with entire software loaded (28 GB).  </a:t>
            </a:r>
            <a:r>
              <a:rPr lang="en-US" sz="1800" b="1" dirty="0">
                <a:solidFill>
                  <a:srgbClr val="0432FF"/>
                </a:solidFill>
              </a:rPr>
              <a:t>Send request to </a:t>
            </a:r>
            <a:r>
              <a:rPr lang="en-US" sz="1800" b="0" dirty="0">
                <a:solidFill>
                  <a:srgbClr val="0432FF"/>
                </a:solidFill>
                <a:hlinkClick r:id="rId3"/>
              </a:rPr>
              <a:t>laura.kong@noaa.gov</a:t>
            </a:r>
            <a:endParaRPr lang="en-US" sz="1800" b="0" dirty="0">
              <a:solidFill>
                <a:srgbClr val="0432FF"/>
              </a:solidFill>
            </a:endParaRPr>
          </a:p>
          <a:p>
            <a:pPr marL="327044" lvl="1" indent="0">
              <a:buNone/>
            </a:pPr>
            <a:r>
              <a:rPr lang="en-US" sz="1800" dirty="0"/>
              <a:t>Recommended since it will be clean installation.  </a:t>
            </a:r>
          </a:p>
          <a:p>
            <a:pPr marL="327044" lvl="1" indent="0">
              <a:buNone/>
            </a:pPr>
            <a:r>
              <a:rPr lang="en-US" sz="1800" dirty="0"/>
              <a:t>You may run it from the flash drive or copy folder to hard drive</a:t>
            </a:r>
          </a:p>
          <a:p>
            <a:pPr marL="327044" lvl="1" indent="0">
              <a:buNone/>
            </a:pPr>
            <a:r>
              <a:rPr lang="en-US" sz="1800" dirty="0"/>
              <a:t>You </a:t>
            </a:r>
            <a:r>
              <a:rPr lang="en-US" sz="1800" u="sng" dirty="0"/>
              <a:t>may not need </a:t>
            </a:r>
            <a:r>
              <a:rPr lang="en-US" sz="1800" dirty="0"/>
              <a:t>administrator privileges to load</a:t>
            </a:r>
          </a:p>
          <a:p>
            <a:pPr>
              <a:spcBef>
                <a:spcPts val="1680"/>
              </a:spcBef>
            </a:pPr>
            <a:r>
              <a:rPr lang="en-US" sz="1800" dirty="0">
                <a:solidFill>
                  <a:srgbClr val="0432FF"/>
                </a:solidFill>
              </a:rPr>
              <a:t>If you have v4.0 - 4.2, you can download v4.3 executable and other data files from PMEL server (or request Flash Drive).                                                                    More info, contact:  </a:t>
            </a:r>
            <a:r>
              <a:rPr lang="en-US" sz="1800" b="0" dirty="0">
                <a:solidFill>
                  <a:srgbClr val="0432FF"/>
                </a:solidFill>
                <a:hlinkClick r:id="rId3"/>
              </a:rPr>
              <a:t>laura.kong@noaa.gov</a:t>
            </a:r>
            <a:r>
              <a:rPr lang="en-US" sz="1800" b="0" dirty="0">
                <a:solidFill>
                  <a:srgbClr val="0432FF"/>
                </a:solidFill>
              </a:rPr>
              <a:t>, </a:t>
            </a:r>
            <a:r>
              <a:rPr lang="en-US" sz="1800" b="0" dirty="0">
                <a:hlinkClick r:id="rId4"/>
              </a:rPr>
              <a:t>christopher.moore@noaa.gov</a:t>
            </a:r>
            <a:endParaRPr lang="en-US" sz="1800" dirty="0">
              <a:solidFill>
                <a:srgbClr val="0432FF"/>
              </a:solidFill>
            </a:endParaRPr>
          </a:p>
          <a:p>
            <a:pPr marL="327044" lvl="1" indent="0">
              <a:buNone/>
            </a:pPr>
            <a:r>
              <a:rPr lang="en-US" sz="1800" dirty="0"/>
              <a:t>URL:	</a:t>
            </a:r>
            <a:r>
              <a:rPr lang="en-US" sz="1800" dirty="0">
                <a:hlinkClick r:id="rId5"/>
              </a:rPr>
              <a:t>https://sift.pmel.noaa.gov/ComMIT/TsuCAT/software</a:t>
            </a:r>
            <a:endParaRPr lang="en-US" sz="1400" dirty="0"/>
          </a:p>
          <a:p>
            <a:pPr marL="327044" lvl="1" indent="0">
              <a:buNone/>
            </a:pPr>
            <a:r>
              <a:rPr lang="en-US" sz="1800" dirty="0"/>
              <a:t>User: </a:t>
            </a:r>
            <a:r>
              <a:rPr lang="en-US" sz="1800" dirty="0" err="1"/>
              <a:t>tsucat</a:t>
            </a:r>
            <a:r>
              <a:rPr lang="en-US" sz="1800" dirty="0"/>
              <a:t>	Password:  Inund8ed</a:t>
            </a:r>
          </a:p>
          <a:p>
            <a:pPr marL="327044" lvl="1" indent="0">
              <a:buNone/>
            </a:pPr>
            <a:r>
              <a:rPr lang="en-US" sz="1800" dirty="0"/>
              <a:t>Place in your existing </a:t>
            </a:r>
            <a:r>
              <a:rPr lang="en-US" sz="1800" dirty="0" err="1"/>
              <a:t>TsuCAT</a:t>
            </a:r>
            <a:r>
              <a:rPr lang="en-US" sz="1800" dirty="0"/>
              <a:t> folder</a:t>
            </a:r>
          </a:p>
          <a:p>
            <a:pPr marL="327044" lvl="1" indent="0">
              <a:buNone/>
            </a:pPr>
            <a:r>
              <a:rPr lang="en-US" sz="1800" dirty="0"/>
              <a:t>On startup, </a:t>
            </a:r>
            <a:r>
              <a:rPr lang="en-US" sz="1800"/>
              <a:t>will automatically download </a:t>
            </a:r>
            <a:r>
              <a:rPr lang="en-US" sz="1800" dirty="0"/>
              <a:t>additional source files</a:t>
            </a:r>
          </a:p>
          <a:p>
            <a:pPr marL="327044" lvl="1" indent="0">
              <a:buNone/>
            </a:pPr>
            <a:r>
              <a:rPr lang="en-US" sz="1800" dirty="0"/>
              <a:t>You </a:t>
            </a:r>
            <a:r>
              <a:rPr lang="en-US" sz="1800" u="sng" dirty="0"/>
              <a:t>may need </a:t>
            </a:r>
            <a:r>
              <a:rPr lang="en-US" sz="1800" dirty="0"/>
              <a:t>administrator privileges to download/load</a:t>
            </a:r>
          </a:p>
          <a:p>
            <a:pPr marL="498494" lvl="1" indent="-17145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3178300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39" y="142634"/>
            <a:ext cx="6002704" cy="839018"/>
          </a:xfrm>
          <a:solidFill>
            <a:schemeClr val="bg1"/>
          </a:solidFill>
        </p:spPr>
        <p:txBody>
          <a:bodyPr anchor="t"/>
          <a:lstStyle/>
          <a:p>
            <a:pPr algn="ctr">
              <a:defRPr/>
            </a:pPr>
            <a:r>
              <a:rPr lang="en-US" sz="2250" dirty="0">
                <a:solidFill>
                  <a:schemeClr val="accent6"/>
                </a:solidFill>
                <a:latin typeface="Arial" charset="0"/>
                <a:cs typeface="ＭＳ Ｐゴシック" charset="0"/>
              </a:rPr>
              <a:t>Tsunami Warning Decision Support Tools</a:t>
            </a:r>
            <a:br>
              <a:rPr lang="en-US" sz="2250" dirty="0">
                <a:solidFill>
                  <a:schemeClr val="accent6"/>
                </a:solidFill>
                <a:latin typeface="Arial" charset="0"/>
                <a:cs typeface="ＭＳ Ｐゴシック" charset="0"/>
              </a:rPr>
            </a:br>
            <a:r>
              <a:rPr lang="en-US" sz="1950" dirty="0">
                <a:solidFill>
                  <a:schemeClr val="accent6"/>
                </a:solidFill>
                <a:latin typeface="Arial" charset="0"/>
                <a:cs typeface="ＭＳ Ｐゴシック" charset="0"/>
              </a:rPr>
              <a:t>ITIC-distributed, supported</a:t>
            </a:r>
            <a:endParaRPr lang="en-US" sz="1950" dirty="0">
              <a:solidFill>
                <a:schemeClr val="accent6"/>
              </a:solidFill>
            </a:endParaRPr>
          </a:p>
        </p:txBody>
      </p:sp>
      <p:pic>
        <p:nvPicPr>
          <p:cNvPr id="7" name="Picture 26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40544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pic>
        <p:nvPicPr>
          <p:cNvPr id="13" name="Picture 1" descr="ITIC_logo_300dpi_2013080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510" y="199858"/>
            <a:ext cx="566847" cy="5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99337" y="993982"/>
            <a:ext cx="8806117" cy="3683609"/>
          </a:xfrm>
          <a:prstGeom prst="rect">
            <a:avLst/>
          </a:prstGeom>
          <a:solidFill>
            <a:schemeClr val="bg2"/>
          </a:solidFill>
          <a:ln w="3175" cmpd="sng"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89" tIns="33947" rIns="67889" bIns="33947" numCol="1" anchor="t" anchorCtr="0" compatLnSpc="1">
            <a:prstTxWarp prst="textNoShape">
              <a:avLst/>
            </a:prstTxWarp>
          </a:bodyPr>
          <a:lstStyle>
            <a:lvl1pPr marL="461496" indent="-461496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o"/>
              <a:defRPr sz="30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896539" indent="-427692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0429" indent="-38654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2558" indent="-379192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9390" indent="-389492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098" indent="-394561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8814" indent="-394561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1529" indent="-394561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49" indent="-394561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0056" indent="-278616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96FF"/>
                </a:solidFill>
                <a:cs typeface="ＭＳ Ｐゴシック" charset="0"/>
              </a:rPr>
              <a:t>Tsunami Bull Board 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(ITIC, 1995) ~469 science/</a:t>
            </a:r>
            <a:r>
              <a:rPr lang="en-US" sz="1500" kern="0" dirty="0" err="1">
                <a:solidFill>
                  <a:srgbClr val="000000"/>
                </a:solidFill>
                <a:cs typeface="ＭＳ Ｐゴシック" charset="0"/>
              </a:rPr>
              <a:t>tsu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/govt</a:t>
            </a:r>
          </a:p>
          <a:p>
            <a:pPr marL="370056" indent="-278616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96FF"/>
                </a:solidFill>
                <a:cs typeface="ＭＳ Ｐゴシック" charset="0"/>
              </a:rPr>
              <a:t>Real time EQ Display 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(v3.7.039 (CISN, USGS / NTHMP, 2005), </a:t>
            </a:r>
            <a:r>
              <a:rPr lang="en-US" sz="1350" kern="0" dirty="0">
                <a:solidFill>
                  <a:srgbClr val="000000"/>
                </a:solidFill>
                <a:cs typeface="ＭＳ Ｐゴシック" charset="0"/>
              </a:rPr>
              <a:t>350+</a:t>
            </a:r>
          </a:p>
          <a:p>
            <a:pPr marL="370056" indent="-278616"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96FF"/>
                </a:solidFill>
                <a:cs typeface="ＭＳ Ｐゴシック" charset="0"/>
              </a:rPr>
              <a:t>Real-time Sea Level monitoring</a:t>
            </a:r>
          </a:p>
          <a:p>
            <a:pPr marL="640080" lvl="1" indent="-228600"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Ø"/>
            </a:pPr>
            <a:r>
              <a:rPr lang="en-US" sz="1500" b="1" kern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Tide Tool v10.70 – TWC operations monitoring (PTWC, 2005)</a:t>
            </a:r>
          </a:p>
          <a:p>
            <a:pPr marL="640080" lvl="1" indent="-22860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Font typeface="Wingdings" charset="2"/>
              <a:buChar char="Ø"/>
            </a:pPr>
            <a:r>
              <a:rPr lang="en-US" sz="1500" b="1" kern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IOC Sea Level Monitoring web site (IOC, 2008)</a:t>
            </a:r>
            <a:endParaRPr lang="en-US" sz="1500" kern="0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 marL="370056" indent="-278616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96FF"/>
                </a:solidFill>
                <a:cs typeface="ＭＳ Ｐゴシック" charset="0"/>
              </a:rPr>
              <a:t>Tsunami Travel Time Software 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v4.0.01 (ITIC, NCEI, 2007) –  TTSDK4.0.1</a:t>
            </a:r>
            <a:endParaRPr lang="en-US" sz="1500" kern="0" dirty="0">
              <a:solidFill>
                <a:srgbClr val="0000FF"/>
              </a:solidFill>
              <a:cs typeface="ＭＳ Ｐゴシック" charset="0"/>
            </a:endParaRPr>
          </a:p>
          <a:p>
            <a:pPr marL="370056" indent="-278616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96FF"/>
                </a:solidFill>
                <a:cs typeface="ＭＳ Ｐゴシック" charset="0"/>
              </a:rPr>
              <a:t>Tsunami Historical Database </a:t>
            </a:r>
            <a:r>
              <a:rPr lang="en-US" altLang="ja-JP" sz="1500" kern="0" dirty="0">
                <a:solidFill>
                  <a:srgbClr val="000000"/>
                </a:solidFill>
                <a:cs typeface="ＭＳ Ｐゴシック" charset="0"/>
              </a:rPr>
              <a:t>Online (WDS-NCEI), 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Offline (</a:t>
            </a:r>
            <a:r>
              <a:rPr lang="en-US" sz="1500" kern="0" dirty="0" err="1">
                <a:solidFill>
                  <a:srgbClr val="000000"/>
                </a:solidFill>
                <a:cs typeface="ＭＳ Ｐゴシック" charset="0"/>
              </a:rPr>
              <a:t>TsuDig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, NCEI, ITIC, 2009)</a:t>
            </a:r>
            <a:endParaRPr lang="en-US" sz="1500" kern="0" dirty="0">
              <a:solidFill>
                <a:srgbClr val="0000FF"/>
              </a:solidFill>
              <a:cs typeface="ＭＳ Ｐゴシック" charset="0"/>
            </a:endParaRPr>
          </a:p>
          <a:p>
            <a:pPr marL="370056" indent="-278616"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00FF"/>
                </a:solidFill>
                <a:cs typeface="ＭＳ Ｐゴシック" charset="0"/>
              </a:rPr>
              <a:t>Tsunami Hazard Assessment Tools – PMEL, ITIC</a:t>
            </a:r>
          </a:p>
          <a:p>
            <a:pPr marL="640080" lvl="1" indent="-228600"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Ø"/>
            </a:pPr>
            <a:r>
              <a:rPr lang="en-US" sz="1500" b="1" kern="0" dirty="0" err="1">
                <a:solidFill>
                  <a:srgbClr val="000000"/>
                </a:solidFill>
                <a:cs typeface="ＭＳ Ｐゴシック" charset="0"/>
              </a:rPr>
              <a:t>ComMIT</a:t>
            </a:r>
            <a:r>
              <a:rPr lang="en-US" sz="1500" b="1" kern="0" dirty="0">
                <a:solidFill>
                  <a:srgbClr val="000000"/>
                </a:solidFill>
                <a:cs typeface="ＭＳ Ｐゴシック" charset="0"/>
              </a:rPr>
              <a:t>/MOST inundation modeling </a:t>
            </a:r>
            <a:r>
              <a:rPr lang="en-US" sz="1450" b="1" kern="0" dirty="0">
                <a:solidFill>
                  <a:srgbClr val="000000"/>
                </a:solidFill>
                <a:cs typeface="ＭＳ Ｐゴシック" charset="0"/>
              </a:rPr>
              <a:t>(2015 TEMPP; put under OTGA for Tsunami Ready)</a:t>
            </a:r>
            <a:r>
              <a:rPr lang="en-US" sz="1500" b="1" kern="0" dirty="0">
                <a:solidFill>
                  <a:srgbClr val="000000"/>
                </a:solidFill>
                <a:cs typeface="ＭＳ Ｐゴシック" charset="0"/>
              </a:rPr>
              <a:t>                                                                         </a:t>
            </a:r>
          </a:p>
          <a:p>
            <a:pPr marL="640080" lvl="1" indent="-228600"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Ø"/>
            </a:pPr>
            <a:r>
              <a:rPr lang="en-US" sz="1500" b="1" kern="0" dirty="0">
                <a:solidFill>
                  <a:srgbClr val="0432FF"/>
                </a:solidFill>
                <a:cs typeface="ＭＳ Ｐゴシック" charset="0"/>
              </a:rPr>
              <a:t>Tsunami Coastal Assessment Tool (</a:t>
            </a:r>
            <a:r>
              <a:rPr lang="en-US" sz="1500" b="1" kern="0" dirty="0" err="1">
                <a:solidFill>
                  <a:srgbClr val="0432FF"/>
                </a:solidFill>
                <a:cs typeface="ＭＳ Ｐゴシック" charset="0"/>
              </a:rPr>
              <a:t>TsuCAT</a:t>
            </a:r>
            <a:r>
              <a:rPr lang="en-US" sz="1500" b="1" kern="0" dirty="0">
                <a:solidFill>
                  <a:srgbClr val="0432FF"/>
                </a:solidFill>
                <a:cs typeface="ＭＳ Ｐゴシック" charset="0"/>
              </a:rPr>
              <a:t>) v4.3 Feb 2023 – situational exercise injects</a:t>
            </a:r>
          </a:p>
        </p:txBody>
      </p:sp>
      <p:pic>
        <p:nvPicPr>
          <p:cNvPr id="16" name="Picture 17" descr="ttt_Pacific_mu_woGrid_web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390" y="4533198"/>
            <a:ext cx="768104" cy="69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381"/>
          <p:cNvGrpSpPr>
            <a:grpSpLocks/>
          </p:cNvGrpSpPr>
          <p:nvPr/>
        </p:nvGrpSpPr>
        <p:grpSpPr bwMode="auto">
          <a:xfrm>
            <a:off x="66453" y="4511544"/>
            <a:ext cx="4730756" cy="1218506"/>
            <a:chOff x="0" y="6294997"/>
            <a:chExt cx="6726343" cy="1768437"/>
          </a:xfrm>
        </p:grpSpPr>
        <p:pic>
          <p:nvPicPr>
            <p:cNvPr id="18" name="Picture 36" descr="DSC01957_RANETale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98109"/>
              <a:ext cx="625027" cy="165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 descr="CIS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00" y="6346491"/>
              <a:ext cx="1840872" cy="111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 descr="TideTool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230" y="6311368"/>
              <a:ext cx="2275099" cy="175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UDig.gif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547"/>
            <a:stretch/>
          </p:blipFill>
          <p:spPr bwMode="auto">
            <a:xfrm>
              <a:off x="4582500" y="6294997"/>
              <a:ext cx="2143843" cy="1748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076" y="4523786"/>
            <a:ext cx="1099625" cy="695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1"/>
          <a:stretch/>
        </p:blipFill>
        <p:spPr>
          <a:xfrm>
            <a:off x="7821624" y="4470958"/>
            <a:ext cx="1211035" cy="730047"/>
          </a:xfrm>
          <a:prstGeom prst="rect">
            <a:avLst/>
          </a:prstGeom>
        </p:spPr>
      </p:pic>
      <p:pic>
        <p:nvPicPr>
          <p:cNvPr id="25" name="Screen Shot 2013-11-26 at 12.39.05 PM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334" y="4511544"/>
            <a:ext cx="890820" cy="6823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25"/>
          <p:cNvSpPr/>
          <p:nvPr/>
        </p:nvSpPr>
        <p:spPr bwMode="auto">
          <a:xfrm>
            <a:off x="213969" y="3508114"/>
            <a:ext cx="8809958" cy="976103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5960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EDF8-557A-C54F-A915-CFC62BFD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2" y="129428"/>
            <a:ext cx="8521148" cy="571500"/>
          </a:xfrm>
        </p:spPr>
        <p:txBody>
          <a:bodyPr/>
          <a:lstStyle/>
          <a:p>
            <a:r>
              <a:rPr lang="en-US" sz="2800" dirty="0" err="1"/>
              <a:t>TsuCAT</a:t>
            </a:r>
            <a:r>
              <a:rPr lang="en-US" sz="2800" dirty="0"/>
              <a:t> update: v4.3, February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9742-78DC-8847-9D69-E6563790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2" y="917395"/>
            <a:ext cx="8841275" cy="389270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432FF"/>
                </a:solidFill>
              </a:rPr>
              <a:t>Java security update in bundled Java Runtime Environment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432FF"/>
                </a:solidFill>
              </a:rPr>
              <a:t>Proxy configuration for outbound firewall networking configuration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432FF"/>
                </a:solidFill>
              </a:rPr>
              <a:t>PTWS Messages now password protected.                                   </a:t>
            </a:r>
            <a:r>
              <a:rPr lang="en-US" sz="2000" b="0" dirty="0">
                <a:solidFill>
                  <a:srgbClr val="0432FF"/>
                </a:solidFill>
              </a:rPr>
              <a:t>Contact ITIC or PMEL for access to feature.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432FF"/>
                </a:solidFill>
              </a:rPr>
              <a:t>PTWC Messages feature includes Exercise Injects </a:t>
            </a:r>
            <a:r>
              <a:rPr lang="en-US" sz="2000" b="0" dirty="0">
                <a:solidFill>
                  <a:srgbClr val="0432FF"/>
                </a:solidFill>
              </a:rPr>
              <a:t>option to generate Excel spreadsheet of injects to react to when testing SOPs</a:t>
            </a:r>
            <a:r>
              <a:rPr lang="en-US" sz="2000" dirty="0">
                <a:solidFill>
                  <a:srgbClr val="0432FF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432FF"/>
                </a:solidFill>
              </a:rPr>
              <a:t>Updates to NCEI Tsunami event database and runup database: </a:t>
            </a:r>
            <a:r>
              <a:rPr lang="en-US" sz="2000" b="0" dirty="0">
                <a:solidFill>
                  <a:srgbClr val="0432FF"/>
                </a:solidFill>
              </a:rPr>
              <a:t>observations of real event runups through 2022.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432FF"/>
                </a:solidFill>
              </a:rPr>
              <a:t>Updates to Seismic Expert Sources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50" b="0" dirty="0"/>
              <a:t>Lesser Antilles (IOC Workshop </a:t>
            </a:r>
            <a:r>
              <a:rPr lang="en-US" sz="1850" b="0" dirty="0" err="1"/>
              <a:t>Rpt</a:t>
            </a:r>
            <a:r>
              <a:rPr lang="en-US" sz="1850" b="0" dirty="0"/>
              <a:t> 291, 2019) – included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50" b="0" dirty="0"/>
              <a:t>Colombia-Ecuador (IOC Workshop </a:t>
            </a:r>
            <a:r>
              <a:rPr lang="en-US" sz="1850" b="0" dirty="0" err="1"/>
              <a:t>Rpt</a:t>
            </a:r>
            <a:r>
              <a:rPr lang="en-US" sz="1850" b="0" dirty="0"/>
              <a:t> 295, 2020) – later, download PMEL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4941362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94FE9A-144C-0447-A339-B357D063B02E}"/>
              </a:ext>
            </a:extLst>
          </p:cNvPr>
          <p:cNvSpPr/>
          <p:nvPr/>
        </p:nvSpPr>
        <p:spPr bwMode="auto">
          <a:xfrm>
            <a:off x="261871" y="3143249"/>
            <a:ext cx="8436360" cy="1988821"/>
          </a:xfrm>
          <a:prstGeom prst="rect">
            <a:avLst/>
          </a:prstGeom>
          <a:solidFill>
            <a:srgbClr val="FFEEF8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65" name="Title 5"/>
          <p:cNvSpPr>
            <a:spLocks noGrp="1"/>
          </p:cNvSpPr>
          <p:nvPr>
            <p:ph type="title"/>
          </p:nvPr>
        </p:nvSpPr>
        <p:spPr>
          <a:xfrm>
            <a:off x="320040" y="52091"/>
            <a:ext cx="8595360" cy="587990"/>
          </a:xfrm>
        </p:spPr>
        <p:txBody>
          <a:bodyPr/>
          <a:lstStyle/>
          <a:p>
            <a:r>
              <a:rPr lang="en-US" sz="2400" dirty="0" err="1">
                <a:latin typeface="Arial" charset="0"/>
              </a:rPr>
              <a:t>TsuCAT</a:t>
            </a:r>
            <a:r>
              <a:rPr lang="en-US" sz="2400" dirty="0">
                <a:latin typeface="Arial" charset="0"/>
              </a:rPr>
              <a:t>:  Tsunami Coastal Assessment Tool </a:t>
            </a:r>
            <a:r>
              <a:rPr lang="en-US" sz="2100" dirty="0">
                <a:latin typeface="Arial" charset="0"/>
              </a:rPr>
              <a:t>(NCTR, ITIC)</a:t>
            </a:r>
          </a:p>
        </p:txBody>
      </p:sp>
      <p:sp>
        <p:nvSpPr>
          <p:cNvPr id="11266" name="Content Placeholder 6"/>
          <p:cNvSpPr>
            <a:spLocks noGrp="1"/>
          </p:cNvSpPr>
          <p:nvPr>
            <p:ph idx="1"/>
          </p:nvPr>
        </p:nvSpPr>
        <p:spPr>
          <a:xfrm>
            <a:off x="320040" y="800100"/>
            <a:ext cx="8823960" cy="4343400"/>
          </a:xfrm>
          <a:noFill/>
          <a:ln>
            <a:solidFill>
              <a:srgbClr val="FFEEF8"/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</a:rPr>
              <a:t>Why / What:  </a:t>
            </a:r>
            <a:r>
              <a:rPr lang="en-US" sz="1600" b="0" dirty="0"/>
              <a:t>Request by Pacific Islands for warning DSS                                                  Gives country capacity to assess tsunami hazard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</a:rPr>
              <a:t>Who:  </a:t>
            </a:r>
            <a:r>
              <a:rPr lang="en-US" sz="1600" b="0" dirty="0"/>
              <a:t>Country agencies with Tsunami Hazard Assessment,                                             Warning and Emergency Response responsibilities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</a:rPr>
              <a:t>Tool use:  </a:t>
            </a:r>
          </a:p>
          <a:p>
            <a:pPr marL="478637" lvl="1" indent="-13716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Planning tool - assess threat before – ‘energy beams’                </a:t>
            </a:r>
          </a:p>
          <a:p>
            <a:pPr marL="478637" lvl="1" indent="-13716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Decision system support tool – Customize country sub-regions (polygons), Quick, early assessment through DB lookup  </a:t>
            </a:r>
          </a:p>
          <a:p>
            <a:pPr marL="478637" lvl="1" indent="-13716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Exercise tool – develop scenarios to use (from v4.0, 2019)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  <a:defRPr/>
            </a:pPr>
            <a:r>
              <a:rPr lang="en-US" sz="1600" dirty="0">
                <a:solidFill>
                  <a:srgbClr val="0000FF"/>
                </a:solidFill>
              </a:rPr>
              <a:t>Features: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dirty="0"/>
              <a:t>Database: ~5400 earthquake scenarios from along active subduction zones, Pacific, Caribbean, Indian Ocean (M6.5-9.5)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dirty="0"/>
              <a:t>Scenarios from Expert Meetings (Caribbean, Pacific) 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dirty="0"/>
              <a:t>Results from NOAA models (MOST/SIFT (M8+), RIFT (M6.5-7.9)</a:t>
            </a:r>
          </a:p>
          <a:p>
            <a:pPr lvl="2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  <a:defRPr/>
            </a:pPr>
            <a:r>
              <a:rPr lang="en-US" sz="1600" dirty="0"/>
              <a:t>Offshore max amplitude / coastal wave amplitude (Green’s Law)</a:t>
            </a:r>
          </a:p>
          <a:p>
            <a:pPr lvl="2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  <a:defRPr/>
            </a:pPr>
            <a:r>
              <a:rPr lang="en-US" sz="1600" dirty="0"/>
              <a:t>PTWC or User custom forecast polygons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/>
              <a:t>Exercise Messages and Injects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73B0B-BD68-AA42-A1D6-B83C53D69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846" y="879566"/>
            <a:ext cx="2252276" cy="14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724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TsuCAT</a:t>
            </a:r>
            <a:r>
              <a:rPr lang="en-US" sz="3200" dirty="0"/>
              <a:t> - Background</a:t>
            </a:r>
          </a:p>
        </p:txBody>
      </p:sp>
      <p:pic>
        <p:nvPicPr>
          <p:cNvPr id="4" name="Picture 26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364" y="190023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682432-9A7C-A94A-82BA-42512CC46084}"/>
              </a:ext>
            </a:extLst>
          </p:cNvPr>
          <p:cNvSpPr/>
          <p:nvPr/>
        </p:nvSpPr>
        <p:spPr bwMode="auto">
          <a:xfrm>
            <a:off x="442175" y="4735132"/>
            <a:ext cx="8371267" cy="4936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78" y="919373"/>
            <a:ext cx="8361218" cy="4302504"/>
          </a:xfrm>
          <a:noFill/>
        </p:spPr>
        <p:txBody>
          <a:bodyPr/>
          <a:lstStyle/>
          <a:p>
            <a:r>
              <a:rPr lang="en-US" sz="1700" dirty="0">
                <a:solidFill>
                  <a:srgbClr val="0432FF"/>
                </a:solidFill>
              </a:rPr>
              <a:t>Requirements</a:t>
            </a:r>
            <a:r>
              <a:rPr lang="en-US" sz="1700" dirty="0"/>
              <a:t>:  </a:t>
            </a:r>
          </a:p>
          <a:p>
            <a:pPr lvl="1"/>
            <a:r>
              <a:rPr lang="en-US" sz="1700" dirty="0"/>
              <a:t>Offline (no internet required) - portable                                                           Online (internet, adds geographic map tiles (</a:t>
            </a:r>
            <a:r>
              <a:rPr lang="en-US" sz="1700" dirty="0" err="1"/>
              <a:t>OpenStreet</a:t>
            </a:r>
            <a:r>
              <a:rPr lang="en-US" sz="1700" dirty="0"/>
              <a:t>, ESRI)</a:t>
            </a:r>
          </a:p>
          <a:p>
            <a:pPr lvl="1"/>
            <a:r>
              <a:rPr lang="en-US" sz="1700" dirty="0"/>
              <a:t>Platform:  Windows, Linux, Macintosh; Java v1.8</a:t>
            </a:r>
          </a:p>
          <a:p>
            <a:pPr lvl="1"/>
            <a:r>
              <a:rPr lang="en-US" sz="1700" dirty="0"/>
              <a:t>Storage: 27 GB; No installation - run from flash drive</a:t>
            </a:r>
          </a:p>
          <a:p>
            <a:pPr lvl="1"/>
            <a:r>
              <a:rPr lang="en-US" sz="1700" dirty="0"/>
              <a:t>Bathymetric grid resolution:  MOST (compute 4 arc-min),                           RIFT (compute 4 arc-min </a:t>
            </a:r>
            <a:r>
              <a:rPr lang="en-US" sz="1700" dirty="0" err="1"/>
              <a:t>decr</a:t>
            </a:r>
            <a:r>
              <a:rPr lang="en-US" sz="1700" dirty="0"/>
              <a:t> to 30 arc-sec) </a:t>
            </a:r>
          </a:p>
          <a:p>
            <a:r>
              <a:rPr lang="en-US" sz="1700" dirty="0">
                <a:solidFill>
                  <a:srgbClr val="0432FF"/>
                </a:solidFill>
              </a:rPr>
              <a:t>Layers</a:t>
            </a:r>
          </a:p>
          <a:p>
            <a:pPr lvl="1"/>
            <a:r>
              <a:rPr lang="en-US" sz="1700" dirty="0"/>
              <a:t>Offshore Wave Amplitude, Coastal Hazard Guidance, Travel Time</a:t>
            </a:r>
          </a:p>
          <a:p>
            <a:pPr lvl="1"/>
            <a:r>
              <a:rPr lang="en-US" sz="1700" dirty="0"/>
              <a:t>PTWC coastal polygons, or user-customized</a:t>
            </a:r>
          </a:p>
          <a:p>
            <a:pPr lvl="1"/>
            <a:r>
              <a:rPr lang="en-US" sz="1700" dirty="0"/>
              <a:t>Results export – model, regional report</a:t>
            </a:r>
          </a:p>
          <a:p>
            <a:pPr lvl="1"/>
            <a:r>
              <a:rPr lang="en-US" sz="1700" dirty="0"/>
              <a:t>Reference information:  Historical Seismicity(USGS, NOAA NCEI Significant), Tsunami Observations (NOAA NCEI), USGS Plate boundaries, Place names</a:t>
            </a:r>
          </a:p>
          <a:p>
            <a:pPr lvl="1"/>
            <a:r>
              <a:rPr lang="en-US" sz="1700" dirty="0"/>
              <a:t>User-supplied maps (polygon shape files), Quick guide tutorial</a:t>
            </a:r>
          </a:p>
          <a:p>
            <a:pPr lvl="1"/>
            <a:r>
              <a:rPr lang="en-US" sz="1700" dirty="0"/>
              <a:t>PTWC Enhanced Products Exercise messages</a:t>
            </a:r>
          </a:p>
        </p:txBody>
      </p:sp>
    </p:spTree>
    <p:extLst>
      <p:ext uri="{BB962C8B-B14F-4D97-AF65-F5344CB8AC3E}">
        <p14:creationId xmlns:p14="http://schemas.microsoft.com/office/powerpoint/2010/main" val="117210552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43" y="71605"/>
            <a:ext cx="6858000" cy="604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err="1"/>
              <a:t>TsuCAT</a:t>
            </a:r>
            <a:r>
              <a:rPr lang="en-US" sz="3200" b="1" dirty="0"/>
              <a:t>: Coastal Impact DB Tool</a:t>
            </a:r>
          </a:p>
        </p:txBody>
      </p:sp>
      <p:sp>
        <p:nvSpPr>
          <p:cNvPr id="24582" name="Rectangle 16"/>
          <p:cNvSpPr>
            <a:spLocks noChangeArrowheads="1"/>
          </p:cNvSpPr>
          <p:nvPr/>
        </p:nvSpPr>
        <p:spPr bwMode="auto">
          <a:xfrm>
            <a:off x="4891595" y="3044216"/>
            <a:ext cx="23267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+mj-lt"/>
              </a:rPr>
              <a:t>PTWC Coastal Polygons – TTT</a:t>
            </a:r>
          </a:p>
        </p:txBody>
      </p:sp>
      <p:sp>
        <p:nvSpPr>
          <p:cNvPr id="24583" name="Rectangle 17"/>
          <p:cNvSpPr>
            <a:spLocks noChangeArrowheads="1"/>
          </p:cNvSpPr>
          <p:nvPr/>
        </p:nvSpPr>
        <p:spPr bwMode="auto">
          <a:xfrm>
            <a:off x="530157" y="884437"/>
            <a:ext cx="38768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+mj-lt"/>
              </a:rPr>
              <a:t>Deep-Ocean Offshore Max </a:t>
            </a:r>
            <a:r>
              <a:rPr lang="en-US" sz="1200" dirty="0" err="1">
                <a:solidFill>
                  <a:prstClr val="black"/>
                </a:solidFill>
                <a:latin typeface="+mj-lt"/>
              </a:rPr>
              <a:t>Ampl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 – Historical seismicity</a:t>
            </a: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4920855" y="860066"/>
            <a:ext cx="28115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+mj-lt"/>
              </a:rPr>
              <a:t>Coastal Hazard Guidance </a:t>
            </a:r>
            <a:r>
              <a:rPr lang="en-US" sz="1200" dirty="0" err="1">
                <a:solidFill>
                  <a:prstClr val="black"/>
                </a:solidFill>
                <a:latin typeface="+mj-lt"/>
              </a:rPr>
              <a:t>Ampl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 (CHG)</a:t>
            </a:r>
          </a:p>
        </p:txBody>
      </p:sp>
      <p:sp>
        <p:nvSpPr>
          <p:cNvPr id="24585" name="Rectangle 19"/>
          <p:cNvSpPr>
            <a:spLocks noChangeArrowheads="1"/>
          </p:cNvSpPr>
          <p:nvPr/>
        </p:nvSpPr>
        <p:spPr bwMode="auto">
          <a:xfrm>
            <a:off x="574048" y="3059824"/>
            <a:ext cx="33688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+mj-lt"/>
              </a:rPr>
              <a:t>Offshore – CHG – Tsunami Travel Times (TTT)</a:t>
            </a:r>
          </a:p>
        </p:txBody>
      </p:sp>
      <p:pic>
        <p:nvPicPr>
          <p:cNvPr id="11" name="Picture 26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364" y="190023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67164C-BE01-3646-A780-E7E504F71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31" y="1175715"/>
            <a:ext cx="3324961" cy="1819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7762B-C65D-4145-ACB2-FC0195458C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07" y="3335731"/>
            <a:ext cx="3303655" cy="1807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557D2-9C24-6B48-9611-BD47B7BC9C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365" y="1153995"/>
            <a:ext cx="3332023" cy="1823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715875-9D01-0648-BF70-FFDB1CB301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736" y="3322015"/>
            <a:ext cx="3328719" cy="18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572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/>
          <p:cNvSpPr>
            <a:spLocks noGrp="1"/>
          </p:cNvSpPr>
          <p:nvPr>
            <p:ph type="title"/>
          </p:nvPr>
        </p:nvSpPr>
        <p:spPr>
          <a:xfrm>
            <a:off x="477078" y="79513"/>
            <a:ext cx="8595360" cy="587990"/>
          </a:xfrm>
        </p:spPr>
        <p:txBody>
          <a:bodyPr/>
          <a:lstStyle/>
          <a:p>
            <a:br>
              <a:rPr lang="en-US" sz="2800" dirty="0">
                <a:latin typeface="Arial" charset="0"/>
              </a:rPr>
            </a:br>
            <a:r>
              <a:rPr lang="en-US" sz="3200" dirty="0" err="1">
                <a:latin typeface="Arial" charset="0"/>
              </a:rPr>
              <a:t>TsuCAT</a:t>
            </a:r>
            <a:r>
              <a:rPr lang="en-US" sz="3200" dirty="0">
                <a:latin typeface="Arial" charset="0"/>
              </a:rPr>
              <a:t> – Tool Applications</a:t>
            </a:r>
            <a:endParaRPr lang="en-US" sz="2800" dirty="0">
              <a:latin typeface="Arial" charset="0"/>
            </a:endParaRPr>
          </a:p>
        </p:txBody>
      </p:sp>
      <p:sp>
        <p:nvSpPr>
          <p:cNvPr id="11266" name="Content Placeholder 6"/>
          <p:cNvSpPr>
            <a:spLocks noGrp="1"/>
          </p:cNvSpPr>
          <p:nvPr>
            <p:ph idx="1"/>
          </p:nvPr>
        </p:nvSpPr>
        <p:spPr>
          <a:xfrm>
            <a:off x="457200" y="970903"/>
            <a:ext cx="8412480" cy="35433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2200" dirty="0">
                <a:solidFill>
                  <a:srgbClr val="0432FF"/>
                </a:solidFill>
              </a:rPr>
              <a:t>Hazard Assessment -  </a:t>
            </a:r>
            <a:r>
              <a:rPr lang="en-US" altLang="ja-JP" sz="2200" b="0" dirty="0"/>
              <a:t>conduct study to determine worst case, or likely impact, to a country’s coast from different scenarios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2200" dirty="0">
                <a:solidFill>
                  <a:srgbClr val="0432FF"/>
                </a:solidFill>
              </a:rPr>
              <a:t>Exercise development - </a:t>
            </a:r>
            <a:r>
              <a:rPr lang="en-US" altLang="ja-JP" sz="2200" b="0" dirty="0"/>
              <a:t>decide which scenario to use for a tsunami exercise, generate PTWC exercise messages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2200" dirty="0">
                <a:solidFill>
                  <a:srgbClr val="0432FF"/>
                </a:solidFill>
              </a:rPr>
              <a:t>Response Planning – </a:t>
            </a:r>
            <a:r>
              <a:rPr lang="en-US" altLang="ja-JP" sz="2200" b="0" dirty="0"/>
              <a:t>use scenarios to develop tsunami response plans, protocol and procedures (SOPs)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  <a:defRPr/>
            </a:pPr>
            <a:r>
              <a:rPr lang="en-US" altLang="ja-JP" sz="2200" dirty="0">
                <a:solidFill>
                  <a:srgbClr val="0432FF"/>
                </a:solidFill>
              </a:rPr>
              <a:t>Warning decision making – </a:t>
            </a:r>
            <a:r>
              <a:rPr lang="en-US" altLang="ja-JP" sz="2200" b="0" dirty="0"/>
              <a:t>estimate tsunami impact using the nearest similar scenario during a real event (early assessment prior to receiving PTWC forecast products</a:t>
            </a:r>
          </a:p>
        </p:txBody>
      </p:sp>
      <p:pic>
        <p:nvPicPr>
          <p:cNvPr id="5" name="Picture 26" descr="NO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364" y="190023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05534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972" y="3104542"/>
            <a:ext cx="331355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solidFill>
                  <a:srgbClr val="00B050"/>
                </a:solidFill>
                <a:latin typeface="+mn-lt"/>
              </a:rPr>
              <a:t>What size earthquake is most dangerous to Tonga?</a:t>
            </a:r>
          </a:p>
          <a:p>
            <a:endParaRPr kumimoji="1" lang="en-US" altLang="ja-JP" sz="1050" b="1" dirty="0">
              <a:solidFill>
                <a:srgbClr val="00B050"/>
              </a:solidFill>
              <a:latin typeface="+mn-lt"/>
            </a:endParaRPr>
          </a:p>
          <a:p>
            <a:r>
              <a:rPr kumimoji="1" lang="en-US" altLang="ja-JP" b="1" dirty="0">
                <a:solidFill>
                  <a:srgbClr val="00B050"/>
                </a:solidFill>
                <a:latin typeface="+mn-lt"/>
              </a:rPr>
              <a:t>Central Tonga source</a:t>
            </a:r>
          </a:p>
          <a:p>
            <a:r>
              <a:rPr kumimoji="1" lang="en-US" b="1" dirty="0">
                <a:solidFill>
                  <a:srgbClr val="00B050"/>
                </a:solidFill>
                <a:latin typeface="+mn-lt"/>
              </a:rPr>
              <a:t>M7.7, 8.0, 8.3</a:t>
            </a: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7B59D-BDB8-9247-A6B5-DF7871C5C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34" y="942342"/>
            <a:ext cx="4278373" cy="1888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F10C7-CC77-0844-83E7-619668EFA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828" y="2983741"/>
            <a:ext cx="4310204" cy="1902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4B038F-096E-994C-A57C-387E1BFB8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43" y="938025"/>
            <a:ext cx="4339651" cy="19158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2811F8-4019-2D46-A78C-E39A306D1F20}"/>
              </a:ext>
            </a:extLst>
          </p:cNvPr>
          <p:cNvSpPr/>
          <p:nvPr/>
        </p:nvSpPr>
        <p:spPr>
          <a:xfrm>
            <a:off x="3808027" y="975250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M7.7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AABFED-4F39-9844-B0A3-B4EACCD315F7}"/>
              </a:ext>
            </a:extLst>
          </p:cNvPr>
          <p:cNvSpPr/>
          <p:nvPr/>
        </p:nvSpPr>
        <p:spPr>
          <a:xfrm>
            <a:off x="8298340" y="981346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M8.0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1D9C4D-7D99-5647-8CB0-D380D93F0715}"/>
              </a:ext>
            </a:extLst>
          </p:cNvPr>
          <p:cNvSpPr/>
          <p:nvPr/>
        </p:nvSpPr>
        <p:spPr>
          <a:xfrm>
            <a:off x="8253229" y="3028382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M8.3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4A6013F-359F-104B-B92F-9D465AEC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Uses:  Threat Assessment</a:t>
            </a:r>
          </a:p>
        </p:txBody>
      </p:sp>
    </p:spTree>
    <p:extLst>
      <p:ext uri="{BB962C8B-B14F-4D97-AF65-F5344CB8AC3E}">
        <p14:creationId xmlns:p14="http://schemas.microsoft.com/office/powerpoint/2010/main" val="115920757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1999" y="994299"/>
            <a:ext cx="56953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100" b="1" dirty="0">
                <a:solidFill>
                  <a:srgbClr val="00B050"/>
                </a:solidFill>
                <a:latin typeface="+mn-lt"/>
              </a:rPr>
              <a:t>What size earthquake is most dangerous?</a:t>
            </a:r>
          </a:p>
          <a:p>
            <a:r>
              <a:rPr kumimoji="1" lang="en-US" altLang="ja-JP" sz="2100" b="1" dirty="0">
                <a:solidFill>
                  <a:srgbClr val="00B050"/>
                </a:solidFill>
                <a:latin typeface="+mn-lt"/>
              </a:rPr>
              <a:t>Aleutian Trench source:   </a:t>
            </a:r>
            <a:r>
              <a:rPr kumimoji="1" lang="en-US" sz="2100" b="1" dirty="0">
                <a:solidFill>
                  <a:srgbClr val="00B050"/>
                </a:solidFill>
                <a:latin typeface="+mn-lt"/>
              </a:rPr>
              <a:t>M8.0, 8.5, 9.0</a:t>
            </a:r>
            <a:endParaRPr lang="en-US" sz="21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B50AEB-F7A4-B54B-A60E-0393B7179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"/>
          <a:stretch/>
        </p:blipFill>
        <p:spPr>
          <a:xfrm>
            <a:off x="746151" y="1872689"/>
            <a:ext cx="2415233" cy="2523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0B85E-5E10-5E4F-9748-A8BBEE01B1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8" r="42554"/>
          <a:stretch/>
        </p:blipFill>
        <p:spPr>
          <a:xfrm>
            <a:off x="3401568" y="1874286"/>
            <a:ext cx="2363408" cy="2529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C74F0D-EE0F-854F-8F91-10B828FE0F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5" r="42402"/>
          <a:stretch/>
        </p:blipFill>
        <p:spPr>
          <a:xfrm>
            <a:off x="6020410" y="1856869"/>
            <a:ext cx="2421331" cy="25541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A360B3F-28F4-694C-9E3A-3466A791CE7D}"/>
              </a:ext>
            </a:extLst>
          </p:cNvPr>
          <p:cNvSpPr/>
          <p:nvPr/>
        </p:nvSpPr>
        <p:spPr>
          <a:xfrm>
            <a:off x="2490072" y="4046415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M8.0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67654-630F-3B43-802C-C260E1A2FDF6}"/>
              </a:ext>
            </a:extLst>
          </p:cNvPr>
          <p:cNvSpPr/>
          <p:nvPr/>
        </p:nvSpPr>
        <p:spPr>
          <a:xfrm>
            <a:off x="5107695" y="4067141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M8.5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FF325A-5232-7D4C-B4FE-92E3280A1E46}"/>
              </a:ext>
            </a:extLst>
          </p:cNvPr>
          <p:cNvSpPr/>
          <p:nvPr/>
        </p:nvSpPr>
        <p:spPr>
          <a:xfrm>
            <a:off x="7807003" y="4067142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M9.0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1681B71-8770-5E48-9246-EA4C7687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4301"/>
            <a:ext cx="6815138" cy="571500"/>
          </a:xfrm>
        </p:spPr>
        <p:txBody>
          <a:bodyPr/>
          <a:lstStyle/>
          <a:p>
            <a:r>
              <a:rPr lang="en-US" sz="3200" dirty="0"/>
              <a:t>Uses :  Threat Assessment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1ACEC2-D276-0E40-86EC-98545BF8A58F}"/>
              </a:ext>
            </a:extLst>
          </p:cNvPr>
          <p:cNvSpPr/>
          <p:nvPr/>
        </p:nvSpPr>
        <p:spPr>
          <a:xfrm>
            <a:off x="4197538" y="2387084"/>
            <a:ext cx="130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Uses: Uses: </a:t>
            </a:r>
          </a:p>
        </p:txBody>
      </p:sp>
    </p:spTree>
    <p:extLst>
      <p:ext uri="{BB962C8B-B14F-4D97-AF65-F5344CB8AC3E}">
        <p14:creationId xmlns:p14="http://schemas.microsoft.com/office/powerpoint/2010/main" val="37876641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6618</TotalTime>
  <Words>1487</Words>
  <Application>Microsoft Office PowerPoint</Application>
  <PresentationFormat>On-screen Show (16:9)</PresentationFormat>
  <Paragraphs>161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VAG Rounded Std Light</vt:lpstr>
      <vt:lpstr>Arial</vt:lpstr>
      <vt:lpstr>Calibri</vt:lpstr>
      <vt:lpstr>Corbel</vt:lpstr>
      <vt:lpstr>Courier New</vt:lpstr>
      <vt:lpstr>Times</vt:lpstr>
      <vt:lpstr>Times New Roman</vt:lpstr>
      <vt:lpstr>Verdana</vt:lpstr>
      <vt:lpstr>Wingdings</vt:lpstr>
      <vt:lpstr>1_Custom Design</vt:lpstr>
      <vt:lpstr>5_ITTI.McKinnie</vt:lpstr>
      <vt:lpstr>2_Custom Design</vt:lpstr>
      <vt:lpstr>4_Blank</vt:lpstr>
      <vt:lpstr>Blue Segoe 4-3 template-template_April-17-2007</vt:lpstr>
      <vt:lpstr>6_ITTI.McKinnie</vt:lpstr>
      <vt:lpstr>Tsunami Coastal Assessment Tool TsuCAT</vt:lpstr>
      <vt:lpstr>Tsunami Warning Decision Support Tools ITIC-distributed, supported</vt:lpstr>
      <vt:lpstr>TsuCAT update: v4.3, February 2023</vt:lpstr>
      <vt:lpstr>TsuCAT:  Tsunami Coastal Assessment Tool (NCTR, ITIC)</vt:lpstr>
      <vt:lpstr>TsuCAT - Background</vt:lpstr>
      <vt:lpstr>TsuCAT: Coastal Impact DB Tool</vt:lpstr>
      <vt:lpstr> TsuCAT – Tool Applications</vt:lpstr>
      <vt:lpstr>Uses:  Threat Assessment</vt:lpstr>
      <vt:lpstr>Uses :  Threat Assessment</vt:lpstr>
      <vt:lpstr>Uses :  Overlay of additional data layers</vt:lpstr>
      <vt:lpstr> Uses:  Generate Exercise messages with Injects</vt:lpstr>
      <vt:lpstr>GUI – Export PTWC Exercise Messages</vt:lpstr>
      <vt:lpstr>PTWC Messages – THIS IS A SIMULATION NOT AN ACTUAL TSUNAMI </vt:lpstr>
      <vt:lpstr>Exercise Situational Injects </vt:lpstr>
      <vt:lpstr>How to use</vt:lpstr>
      <vt:lpstr>Summary Information</vt:lpstr>
      <vt:lpstr>Thank You</vt:lpstr>
      <vt:lpstr>TsuCAT hands-on activity</vt:lpstr>
      <vt:lpstr>How to obtain / update</vt:lpstr>
    </vt:vector>
  </TitlesOfParts>
  <Company>ITIC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PTWS 1982-2002  </dc:title>
  <dc:creator>Laura Kong</dc:creator>
  <cp:lastModifiedBy>Tiffay, Celine</cp:lastModifiedBy>
  <cp:revision>412</cp:revision>
  <cp:lastPrinted>2022-07-10T06:41:48Z</cp:lastPrinted>
  <dcterms:created xsi:type="dcterms:W3CDTF">2015-04-20T16:48:56Z</dcterms:created>
  <dcterms:modified xsi:type="dcterms:W3CDTF">2023-05-26T14:07:03Z</dcterms:modified>
</cp:coreProperties>
</file>