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60" r:id="rId7"/>
    <p:sldId id="262" r:id="rId8"/>
    <p:sldId id="261" r:id="rId9"/>
    <p:sldId id="268" r:id="rId10"/>
    <p:sldId id="263" r:id="rId11"/>
    <p:sldId id="259" r:id="rId12"/>
    <p:sldId id="272" r:id="rId13"/>
    <p:sldId id="273" r:id="rId14"/>
    <p:sldId id="274" r:id="rId15"/>
    <p:sldId id="269" r:id="rId16"/>
    <p:sldId id="266" r:id="rId17"/>
    <p:sldId id="265" r:id="rId18"/>
    <p:sldId id="278" r:id="rId19"/>
    <p:sldId id="284" r:id="rId20"/>
    <p:sldId id="280" r:id="rId21"/>
    <p:sldId id="285" r:id="rId22"/>
    <p:sldId id="270" r:id="rId23"/>
    <p:sldId id="277" r:id="rId24"/>
    <p:sldId id="267" r:id="rId2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6D"/>
    <a:srgbClr val="0CA8DA"/>
    <a:srgbClr val="1E3766"/>
    <a:srgbClr val="F2F2F2"/>
    <a:srgbClr val="CAAF85"/>
    <a:srgbClr val="F8BC3F"/>
    <a:srgbClr val="9883BA"/>
    <a:srgbClr val="E54963"/>
    <a:srgbClr val="D6D6D6"/>
    <a:srgbClr val="1B3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inimized">
    <p:restoredLeft sz="0" autoAdjust="0"/>
    <p:restoredTop sz="0" autoAdjust="0"/>
  </p:normalViewPr>
  <p:slideViewPr>
    <p:cSldViewPr snapToGrid="0">
      <p:cViewPr varScale="1">
        <p:scale>
          <a:sx n="27" d="100"/>
          <a:sy n="27" d="100"/>
        </p:scale>
        <p:origin x="46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80F7F-C0CB-E04A-86E4-44A7C38535BA}" type="datetimeFigureOut">
              <a:rPr lang="en-GB" smtClean="0"/>
              <a:t>15/02/2024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1F63E-3BFF-7A4D-8742-2EF0E8767F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17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ECD706-AFFD-C299-153E-E1804AAB3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5AAA39E-8D4F-53E5-58C0-CB4E5C1B9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D3E3E26-BF3D-3085-1026-9862F9CD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23FAB37-54E3-57B9-8D0E-A66F63D9B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86C17A8-9FAB-F5ED-76FD-DAAD1551F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804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F0005-C2C4-F6EC-3D49-CD3A0DC9F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EBE7329E-DCB8-800A-8A18-76D75880F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63AEB4-1C1F-952E-79C3-F57456326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6236C3E-645B-D287-85C4-4F71182F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475CFE9-EE07-AF7B-DB9A-1A0DE557D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064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21CB007-4330-22DE-FB36-5C3BC7E3C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B97DE3B7-8656-50D0-D7D1-FF7E60ADF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186D721-DCE0-542F-0D63-F674E9119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E8B30F7-64BD-392B-ED1E-E7AB7084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C735311-01BA-7567-99C9-FFFED6D1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336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B9F757-4C3B-7B3E-3317-98C33CED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17DFFC-B33D-754C-D90E-116AC1652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F07B957-E060-1BD7-2334-90A83B5CD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AF2F4C84-333D-FA3F-DB97-4518F12B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728D48B-012A-FA83-7FDC-C76BD00D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521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7872C-3858-7527-586D-F0E57329F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D0084A6E-2D58-AE5B-D02F-27C5C79BB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0362E70-AA16-94A3-9033-8773B5EF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C3B4F49-CF92-FDE7-0C2E-4050244A2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08952A4-F289-EDB3-FA80-F489E624B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8516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653FBE-201C-A231-E501-29570F71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D1ADADE-204B-948D-3EAB-57A0A80B3C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991530D5-9C4D-7F94-84EF-D10C4142D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95146A51-D939-C34F-A578-8D4647075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A594FCE-0D16-F612-8342-752ECB874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82B737F1-DC79-A0EE-0AAB-DDF646F3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530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58B539-7AE1-7E9B-D180-77E5745CD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D1191F9-BC7E-3547-B323-48BE1B43A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AD5DC2C-D721-C473-B3B0-719103D91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BEA44FC6-A31A-383D-E4DA-B413946352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CF600513-8FF2-6B94-1EA2-89BA62F82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BF21B026-EB75-6077-0A1E-501F9973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79FFE7C-4B31-542E-47D1-38ACF5451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3DEE183F-1AB6-2780-6841-EF4BB961F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08932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1C1D4-0C26-F968-1168-1420D840D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32F21E47-7931-EACE-557B-B2CEA6E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25B4FE0F-21F8-4B41-9851-16220CE90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B03D145-AB00-BC28-E897-0EC3DB76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874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D436CC6A-A79F-D4E0-062A-FECE92409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BEA8CAE-ABD3-E861-3FC9-0955FF5DA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4A51A62-7B26-1C6C-AD91-98A5BA34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340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51C5F-783E-001F-D96B-83038702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DFD5C4A-BF84-0A5F-4F75-FE2213F4B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A7C18D15-8D8A-64BF-0DB7-5CC231C61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AA798E2-EA59-71DA-3085-835B0807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3F8AAD9-FC1F-6E2D-F51C-F15E8EFA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2D59572-8D37-1586-8801-3B782FF22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75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50F67-D8E7-535B-0597-41EEDFCD3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B40D0376-F63A-F80E-EFA6-0FADDB846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8FBC619-C09A-E2BD-69AF-30A200FB4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592ABB6-DD28-23DA-98E2-BFBFDB60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5445-587F-D547-B76C-829349ED506B}" type="datetimeFigureOut">
              <a:rPr lang="pt-PT" smtClean="0"/>
              <a:t>15/02/2024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FC66BE20-3DCF-73FC-E2CC-C19BDE35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A78DECF-BA82-DE2B-8D16-D85CDBF09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63602-74F0-9147-9D8B-97FA76C729E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0759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988678F3-C079-CE53-49F7-1BB97D1A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B3831D5-AA99-AD2A-6836-F93D224A7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dirty="0"/>
              <a:t>Clique para editar os estilos do texto de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01DA8F-7215-45BE-415F-D878B56862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1695445-587F-D547-B76C-829349ED506B}" type="datetimeFigureOut">
              <a:rPr lang="pt-PT" smtClean="0"/>
              <a:pPr/>
              <a:t>15/02/2024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BCF2AC5-FC2A-2700-FC86-610B668F07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4844DE9-CED4-B987-C252-84A0FE576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4A63602-74F0-9147-9D8B-97FA76C729E2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592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SLz74wIwVQ?start=1&amp;feature=oembed" TargetMode="Externa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924084F-1A30-3EE0-76F7-B4A72D6C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75138"/>
            <a:ext cx="12193198" cy="81287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8610F651-870B-77EF-86F1-C7915C601B16}"/>
              </a:ext>
            </a:extLst>
          </p:cNvPr>
          <p:cNvSpPr/>
          <p:nvPr/>
        </p:nvSpPr>
        <p:spPr>
          <a:xfrm>
            <a:off x="0" y="3265070"/>
            <a:ext cx="12192000" cy="3592930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489EFF-C57E-5851-1B77-8EE0426DA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769" y="1414215"/>
            <a:ext cx="13995257" cy="75888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AECA4A7-CF96-5A67-0617-243C972AA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89" y="4090493"/>
            <a:ext cx="9144000" cy="1502153"/>
          </a:xfrm>
        </p:spPr>
        <p:txBody>
          <a:bodyPr>
            <a:noAutofit/>
          </a:bodyPr>
          <a:lstStyle/>
          <a:p>
            <a:pPr algn="l"/>
            <a:r>
              <a:rPr lang="pt-PT" sz="40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UNITED NATIONS OCEAN DECADE</a:t>
            </a:r>
          </a:p>
          <a:p>
            <a:pPr algn="l"/>
            <a:r>
              <a:rPr lang="pt-PT" sz="40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CAPACITY DEVELOPMENT FACILITY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DDEFDBF-6E03-DDE3-4F38-781BFDC6C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2728"/>
            <a:ext cx="12192000" cy="1098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36DB9C5-E5C0-FF24-8226-FD33A0A2D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50" y="5571671"/>
            <a:ext cx="1498600" cy="897467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1A2C726D-F495-9A22-1088-82BC800B2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8148" y="5377116"/>
            <a:ext cx="3982139" cy="70506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462ECE7-D268-EB4E-534B-86F2858936CB}"/>
              </a:ext>
            </a:extLst>
          </p:cNvPr>
          <p:cNvSpPr txBox="1"/>
          <p:nvPr/>
        </p:nvSpPr>
        <p:spPr>
          <a:xfrm>
            <a:off x="9331003" y="6082183"/>
            <a:ext cx="16065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DIN Pro Medium" panose="020B0504020101020102" pitchFamily="34" charset="0"/>
              </a:rPr>
              <a:t>COORDINATOR</a:t>
            </a:r>
          </a:p>
          <a:p>
            <a:r>
              <a:rPr lang="pt-PT" sz="1400" dirty="0">
                <a:solidFill>
                  <a:schemeClr val="bg1"/>
                </a:solidFill>
                <a:latin typeface="DIN Pro Medium" panose="020B0504020101020102" pitchFamily="34" charset="0"/>
              </a:rPr>
              <a:t>UN OCEAN DECADE CD FACILITY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2036268-69E5-1831-A281-CBDC7F0BE6BA}"/>
              </a:ext>
            </a:extLst>
          </p:cNvPr>
          <p:cNvSpPr txBox="1"/>
          <p:nvPr/>
        </p:nvSpPr>
        <p:spPr>
          <a:xfrm>
            <a:off x="9341508" y="5703154"/>
            <a:ext cx="2572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dirty="0">
                <a:solidFill>
                  <a:schemeClr val="bg1"/>
                </a:solidFill>
                <a:latin typeface="DIN Pro Regular" panose="020B0504020101020102" pitchFamily="34" charset="0"/>
              </a:rPr>
              <a:t>MARY FRANCES DAVIDSON</a:t>
            </a:r>
          </a:p>
        </p:txBody>
      </p:sp>
    </p:spTree>
    <p:extLst>
      <p:ext uri="{BB962C8B-B14F-4D97-AF65-F5344CB8AC3E}">
        <p14:creationId xmlns:p14="http://schemas.microsoft.com/office/powerpoint/2010/main" val="171677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64486"/>
            <a:ext cx="11890159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THREE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FOSTER AND MAINTAIN A COMMUNITY OF PRACTICE ON CAPACITY DEVELOPMENT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6" y="1766392"/>
            <a:ext cx="867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Facilitate the Ocean Decade Community of Practice on Capacity Development via the Ocean Decade Network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an annual workplan for the CD CoP and deliver results accordingly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CREATE A WEB PRESENCE FOR THE CDF ON EXISTING OCEAN DECADE PLATFORMS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CD COMMUNITY OF PRACTICE WORKPLAN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OFFICIAL LAUNCH OF THE CDF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ACTIVELY ENGAGE WITH EXISTING CD NETWORKS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3.3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PROMOTIONAL MATERIALS FOR THE CDF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52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113143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FOUR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ENHANCE NETWORKS OF SUPPORT AND RESOURCE MOBILISAIOTN FOR CD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187175" y="1607352"/>
            <a:ext cx="91269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Ensure the sustainability of the Capacity Development Facility’s impact throughout the Ocean 	Decade, and beyond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Resources secured to continue operation of the CDF beyond the initial 24-month funding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 resource mobilisation strategy and operational plan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BUDGET AMBITIONS FOR CDF BASED ON RESULTS FRAMEWORK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DRAFT POST-2030, UPSCALING STRATEGY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DRAFT RESOURCE MOBILISAITON STRATEGY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NEW PARTNERSHIP AGREEMTNS AND IN-KIND CONTRIBUTIONS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4.3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LIST OF POTENTIAL PARTNERS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57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3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PROGRESS TO DATE</a:t>
            </a:r>
          </a:p>
        </p:txBody>
      </p:sp>
    </p:spTree>
    <p:extLst>
      <p:ext uri="{BB962C8B-B14F-4D97-AF65-F5344CB8AC3E}">
        <p14:creationId xmlns:p14="http://schemas.microsoft.com/office/powerpoint/2010/main" val="3109370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CDF LAUNCH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-2381" y="1226252"/>
            <a:ext cx="4834731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4663388" y="3066903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E048466D-1836-63F6-F837-F8AE6CBD9E49}"/>
              </a:ext>
            </a:extLst>
          </p:cNvPr>
          <p:cNvSpPr txBox="1">
            <a:spLocks noChangeAspect="1"/>
          </p:cNvSpPr>
          <p:nvPr/>
        </p:nvSpPr>
        <p:spPr>
          <a:xfrm>
            <a:off x="131442" y="1655232"/>
            <a:ext cx="46605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C6D"/>
                </a:solidFill>
                <a:latin typeface="DIN Pro Regular" panose="020B0504020101020102" pitchFamily="34" charset="0"/>
              </a:rPr>
              <a:t>CDF Official 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13 December 2023 at UNESCO headquarters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Parallel to the UNDOALOS meeting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5C6D"/>
                </a:solidFill>
                <a:latin typeface="DIN Pro Regular" panose="020B0504020101020102" pitchFamily="34" charset="0"/>
              </a:rPr>
              <a:t>International Symposium of the United Nations Regular Process on strengthening the ocean science-policy interface</a:t>
            </a:r>
          </a:p>
          <a:p>
            <a:pPr lvl="1"/>
            <a:endParaRPr lang="en-GB" i="1" dirty="0">
              <a:solidFill>
                <a:srgbClr val="005C6D"/>
              </a:solidFill>
              <a:latin typeface="DIN Pro Regular" panose="020B0504020101020102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News item about the CDF Launch is available here: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https://</a:t>
            </a:r>
            <a:r>
              <a:rPr lang="en-GB" dirty="0" err="1">
                <a:solidFill>
                  <a:srgbClr val="005C6D"/>
                </a:solidFill>
                <a:latin typeface="DIN Pro Regular" panose="020B0504020101020102" pitchFamily="34" charset="0"/>
              </a:rPr>
              <a:t>oceandecade.org</a:t>
            </a:r>
            <a:r>
              <a:rPr lang="en-GB" dirty="0">
                <a:solidFill>
                  <a:srgbClr val="005C6D"/>
                </a:solidFill>
                <a:latin typeface="DIN Pro Regular" panose="020B0504020101020102" pitchFamily="34" charset="0"/>
              </a:rPr>
              <a:t>/news/new-ocean-decade-capacity-development-facility-skills-knowledge-for-sustainable-ocean-solutions/</a:t>
            </a:r>
          </a:p>
        </p:txBody>
      </p:sp>
      <p:pic>
        <p:nvPicPr>
          <p:cNvPr id="17" name="Online Media 16" descr="Ocean Decade Capacity Development Facility - Presentation">
            <a:hlinkClick r:id="" action="ppaction://media"/>
            <a:extLst>
              <a:ext uri="{FF2B5EF4-FFF2-40B4-BE49-F238E27FC236}">
                <a16:creationId xmlns:a16="http://schemas.microsoft.com/office/drawing/2014/main" id="{8CC11FF9-7B2F-FF41-386E-E08379538E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290333" y="1712636"/>
            <a:ext cx="6425940" cy="363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8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WORK TO ESTABLISH CD THEMES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831C985C-062E-C6F1-C541-CC46F1BB463E}"/>
              </a:ext>
            </a:extLst>
          </p:cNvPr>
          <p:cNvCxnSpPr/>
          <p:nvPr/>
        </p:nvCxnSpPr>
        <p:spPr>
          <a:xfrm>
            <a:off x="5844794" y="1979210"/>
            <a:ext cx="0" cy="3494869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ta 16">
            <a:extLst>
              <a:ext uri="{FF2B5EF4-FFF2-40B4-BE49-F238E27FC236}">
                <a16:creationId xmlns:a16="http://schemas.microsoft.com/office/drawing/2014/main" id="{CD48F38B-62F5-2EC0-1217-51BC0D233D5C}"/>
              </a:ext>
            </a:extLst>
          </p:cNvPr>
          <p:cNvCxnSpPr>
            <a:cxnSpLocks/>
          </p:cNvCxnSpPr>
          <p:nvPr/>
        </p:nvCxnSpPr>
        <p:spPr>
          <a:xfrm rot="5400000">
            <a:off x="6041532" y="846429"/>
            <a:ext cx="0" cy="5436000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D4CC1E3-8EAF-E251-A039-A74ED6BA2C86}"/>
              </a:ext>
            </a:extLst>
          </p:cNvPr>
          <p:cNvSpPr txBox="1"/>
          <p:nvPr/>
        </p:nvSpPr>
        <p:spPr>
          <a:xfrm>
            <a:off x="1371181" y="1481871"/>
            <a:ext cx="4156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27AD94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STOCKTAKING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9293C9D-1832-E3B2-334B-3F526296A35A}"/>
              </a:ext>
            </a:extLst>
          </p:cNvPr>
          <p:cNvSpPr txBox="1">
            <a:spLocks noChangeAspect="1"/>
          </p:cNvSpPr>
          <p:nvPr/>
        </p:nvSpPr>
        <p:spPr>
          <a:xfrm>
            <a:off x="1306571" y="2329344"/>
            <a:ext cx="4285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EXISTING CD NEEDS ANALYSIS FROM DECADE ACTIONS &amp; DCCS/OS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VISION 2030 BACKGROUND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27AD94"/>
                </a:solidFill>
                <a:latin typeface="DIN Pro Regular" panose="020B0504020101020102" pitchFamily="34" charset="0"/>
              </a:rPr>
              <a:t>RAW INPUT FROM DECADE PROGRAMMES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7BA046-E6EC-07A3-6C9E-AC3DB4070770}"/>
              </a:ext>
            </a:extLst>
          </p:cNvPr>
          <p:cNvSpPr txBox="1"/>
          <p:nvPr/>
        </p:nvSpPr>
        <p:spPr>
          <a:xfrm>
            <a:off x="6347207" y="1476049"/>
            <a:ext cx="415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E54963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FOCUS GROUPS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FBEC676-7CE3-B41A-3E4F-3F1C812C9C3E}"/>
              </a:ext>
            </a:extLst>
          </p:cNvPr>
          <p:cNvSpPr txBox="1">
            <a:spLocks noChangeAspect="1"/>
          </p:cNvSpPr>
          <p:nvPr/>
        </p:nvSpPr>
        <p:spPr>
          <a:xfrm>
            <a:off x="6347206" y="2381739"/>
            <a:ext cx="4538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4 FOCUS GROUPS HELD NOVEMEBR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ALL PROGRAMME LEADS, DCCS &amp; DCOS INVITED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54963"/>
                </a:solidFill>
                <a:latin typeface="DIN Pro Regular" panose="020B0504020101020102" pitchFamily="34" charset="0"/>
              </a:rPr>
              <a:t>ORGANISED BY DECADE CHALLENGE ADRESSED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E4B86C5-C5C6-9174-02A5-BABBDAE3CFE9}"/>
              </a:ext>
            </a:extLst>
          </p:cNvPr>
          <p:cNvSpPr txBox="1"/>
          <p:nvPr/>
        </p:nvSpPr>
        <p:spPr>
          <a:xfrm>
            <a:off x="1306553" y="3644017"/>
            <a:ext cx="4285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4F4157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JAMBOARDS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2884751-2D71-1DF5-874C-C87C824EF802}"/>
              </a:ext>
            </a:extLst>
          </p:cNvPr>
          <p:cNvSpPr txBox="1">
            <a:spLocks noChangeAspect="1"/>
          </p:cNvSpPr>
          <p:nvPr/>
        </p:nvSpPr>
        <p:spPr>
          <a:xfrm>
            <a:off x="1371180" y="4584910"/>
            <a:ext cx="4154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IN PARALELL TO FOCUS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IDENTIFIED NEEDS RELATED TO SCIENTIFIC, TECHNICAL, DATA CD AS WELL AS OTHER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4F4157"/>
                </a:solidFill>
                <a:latin typeface="DIN Pro Regular" panose="020B0504020101020102" pitchFamily="34" charset="0"/>
              </a:rPr>
              <a:t>FOCUS ON SIDS, LDCS, AND ECOPS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8D99EF0-D616-F4D9-5F07-98EBF74FBDFA}"/>
              </a:ext>
            </a:extLst>
          </p:cNvPr>
          <p:cNvSpPr txBox="1"/>
          <p:nvPr/>
        </p:nvSpPr>
        <p:spPr>
          <a:xfrm>
            <a:off x="6162257" y="3644018"/>
            <a:ext cx="4436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>
                <a:solidFill>
                  <a:srgbClr val="E8644D"/>
                </a:solidFill>
                <a:latin typeface="DIN Pro Regular" panose="020B0504020101020102" pitchFamily="34" charset="0"/>
                <a:cs typeface="Arial" panose="020B0604020202020204" pitchFamily="34" charset="0"/>
              </a:rPr>
              <a:t>INITIAL ANALYSIS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81C4413-24FD-BF05-4944-C24986F0D1CF}"/>
              </a:ext>
            </a:extLst>
          </p:cNvPr>
          <p:cNvSpPr txBox="1">
            <a:spLocks noChangeAspect="1"/>
          </p:cNvSpPr>
          <p:nvPr/>
        </p:nvSpPr>
        <p:spPr>
          <a:xfrm>
            <a:off x="6294065" y="4519338"/>
            <a:ext cx="51361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INPUT FROM STOCKTAKING, FOCUS GROUPS, JAMBOARDS, AND DIRECT COVERSATIONS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450+ ROW ”LONGLIST” OF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GROUPED (SCIENCE/DATA/PRO SKILLS/CONDITIONS)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sz="1500">
                <a:solidFill>
                  <a:srgbClr val="E8644D"/>
                </a:solidFill>
                <a:latin typeface="DIN Pro Regular" panose="020B0504020101020102" pitchFamily="34" charset="0"/>
              </a:rPr>
              <a:t>CODED BY GENERAL THEMES</a:t>
            </a:r>
          </a:p>
        </p:txBody>
      </p:sp>
    </p:spTree>
    <p:extLst>
      <p:ext uri="{BB962C8B-B14F-4D97-AF65-F5344CB8AC3E}">
        <p14:creationId xmlns:p14="http://schemas.microsoft.com/office/powerpoint/2010/main" val="3699150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different colored squares&#10;&#10;Description automatically generated">
            <a:extLst>
              <a:ext uri="{FF2B5EF4-FFF2-40B4-BE49-F238E27FC236}">
                <a16:creationId xmlns:a16="http://schemas.microsoft.com/office/drawing/2014/main" id="{CD3081E4-FCAB-2603-233E-A16AFC004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5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VISION 2030, WORKING GROUP 9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66436" y="1226252"/>
            <a:ext cx="5621132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4663388" y="3066903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2288E-BA8B-61AB-ECDB-1804145F8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7" y="1273140"/>
            <a:ext cx="5622381" cy="2235200"/>
          </a:xfrm>
          <a:prstGeom prst="rect">
            <a:avLst/>
          </a:prstGeom>
        </p:spPr>
      </p:pic>
      <p:sp>
        <p:nvSpPr>
          <p:cNvPr id="17" name="Google Shape;136;p24">
            <a:extLst>
              <a:ext uri="{FF2B5EF4-FFF2-40B4-BE49-F238E27FC236}">
                <a16:creationId xmlns:a16="http://schemas.microsoft.com/office/drawing/2014/main" id="{5AAA2782-F577-CA9C-B960-A38AA50DCF7A}"/>
              </a:ext>
            </a:extLst>
          </p:cNvPr>
          <p:cNvSpPr txBox="1"/>
          <p:nvPr/>
        </p:nvSpPr>
        <p:spPr>
          <a:xfrm>
            <a:off x="309586" y="3640465"/>
            <a:ext cx="5333001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Targets: Ocean Decade Community (Actions, DCCs, DCOs, DIPs, Task Forces and teams), IOC staff, IOC regional offices, IOC National Focal Points, DAB, co-chairs networks and institutions (once we send out the survey please share among your networks).</a:t>
            </a:r>
            <a:endParaRPr dirty="0"/>
          </a:p>
        </p:txBody>
      </p:sp>
      <p:pic>
        <p:nvPicPr>
          <p:cNvPr id="21" name="Google Shape;134;p24">
            <a:extLst>
              <a:ext uri="{FF2B5EF4-FFF2-40B4-BE49-F238E27FC236}">
                <a16:creationId xmlns:a16="http://schemas.microsoft.com/office/drawing/2014/main" id="{DABEDD69-F7E0-2493-E1E3-28856AC3F4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4753" y="4674082"/>
            <a:ext cx="2686425" cy="61921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35;p24">
            <a:extLst>
              <a:ext uri="{FF2B5EF4-FFF2-40B4-BE49-F238E27FC236}">
                <a16:creationId xmlns:a16="http://schemas.microsoft.com/office/drawing/2014/main" id="{C041426C-A2D4-1886-F4AC-EE1922E2FFC7}"/>
              </a:ext>
            </a:extLst>
          </p:cNvPr>
          <p:cNvSpPr txBox="1"/>
          <p:nvPr/>
        </p:nvSpPr>
        <p:spPr>
          <a:xfrm>
            <a:off x="411892" y="5391316"/>
            <a:ext cx="45926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 dirty="0">
                <a:solidFill>
                  <a:srgbClr val="008323"/>
                </a:solidFill>
                <a:latin typeface="Roboto"/>
                <a:ea typeface="Roboto"/>
                <a:cs typeface="Roboto"/>
                <a:sym typeface="Roboto"/>
              </a:rPr>
              <a:t>The survey will be available from end of January until mid-February</a:t>
            </a:r>
            <a:endParaRPr sz="1200" b="0" i="1" u="none" strike="noStrike" cap="none" dirty="0">
              <a:solidFill>
                <a:srgbClr val="00832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" name="Google Shape;133;p24">
            <a:extLst>
              <a:ext uri="{FF2B5EF4-FFF2-40B4-BE49-F238E27FC236}">
                <a16:creationId xmlns:a16="http://schemas.microsoft.com/office/drawing/2014/main" id="{28CB12CD-FA6A-0B90-8731-37CCC22FC2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28365"/>
          <a:stretch/>
        </p:blipFill>
        <p:spPr>
          <a:xfrm>
            <a:off x="5818864" y="277425"/>
            <a:ext cx="6133461" cy="5479595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5138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40024" y="1102557"/>
            <a:ext cx="12144130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EE1BF2F-D967-F8CF-4D83-453A3C59D17C}"/>
              </a:ext>
            </a:extLst>
          </p:cNvPr>
          <p:cNvSpPr txBox="1">
            <a:spLocks noChangeAspect="1"/>
          </p:cNvSpPr>
          <p:nvPr/>
        </p:nvSpPr>
        <p:spPr>
          <a:xfrm>
            <a:off x="1996968" y="2059034"/>
            <a:ext cx="23248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Mapping &amp; modelling ocean-climate interactions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Marine CO</a:t>
            </a:r>
            <a:r>
              <a:rPr lang="en-GB" sz="1400" baseline="-250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2</a:t>
            </a: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Ocean acidification</a:t>
            </a: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1456317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3D19FB-CD5D-23A3-07EF-3DE32407FA3A}"/>
              </a:ext>
            </a:extLst>
          </p:cNvPr>
          <p:cNvSpPr txBox="1">
            <a:spLocks noChangeAspect="1"/>
          </p:cNvSpPr>
          <p:nvPr/>
        </p:nvSpPr>
        <p:spPr>
          <a:xfrm>
            <a:off x="1262750" y="1234563"/>
            <a:ext cx="250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OCEAN-CLIMATE NEXUS</a:t>
            </a:r>
          </a:p>
        </p:txBody>
      </p:sp>
      <p:sp>
        <p:nvSpPr>
          <p:cNvPr id="18" name="Triângulo 17">
            <a:extLst>
              <a:ext uri="{FF2B5EF4-FFF2-40B4-BE49-F238E27FC236}">
                <a16:creationId xmlns:a16="http://schemas.microsoft.com/office/drawing/2014/main" id="{CDFED98D-C8CE-7B7A-A49D-9A6829BE86BB}"/>
              </a:ext>
            </a:extLst>
          </p:cNvPr>
          <p:cNvSpPr/>
          <p:nvPr/>
        </p:nvSpPr>
        <p:spPr>
          <a:xfrm rot="5400000">
            <a:off x="2788088" y="1622565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DC3EE4-1A9E-390C-2522-4C16844428E9}"/>
              </a:ext>
            </a:extLst>
          </p:cNvPr>
          <p:cNvSpPr/>
          <p:nvPr/>
        </p:nvSpPr>
        <p:spPr>
          <a:xfrm>
            <a:off x="889103" y="1838587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940C9E-B866-7C62-842A-E2435DF333A9}"/>
              </a:ext>
            </a:extLst>
          </p:cNvPr>
          <p:cNvSpPr txBox="1"/>
          <p:nvPr/>
        </p:nvSpPr>
        <p:spPr>
          <a:xfrm>
            <a:off x="904382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7506F5BB-EC7B-CE9E-3AB6-921E8EF32C6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5059860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209F112-59C6-6E58-556A-651FCCAF5D4A}"/>
              </a:ext>
            </a:extLst>
          </p:cNvPr>
          <p:cNvSpPr/>
          <p:nvPr/>
        </p:nvSpPr>
        <p:spPr>
          <a:xfrm>
            <a:off x="4492646" y="1838587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89CB67-61A4-418B-08B3-04E6A2A8F7FE}"/>
              </a:ext>
            </a:extLst>
          </p:cNvPr>
          <p:cNvSpPr txBox="1"/>
          <p:nvPr/>
        </p:nvSpPr>
        <p:spPr>
          <a:xfrm>
            <a:off x="4507925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039166CF-C8FF-AE1F-CF02-F8F46C8C3C12}"/>
              </a:ext>
            </a:extLst>
          </p:cNvPr>
          <p:cNvCxnSpPr>
            <a:cxnSpLocks/>
            <a:stCxn id="35" idx="4"/>
          </p:cNvCxnSpPr>
          <p:nvPr/>
        </p:nvCxnSpPr>
        <p:spPr>
          <a:xfrm flipH="1">
            <a:off x="8669458" y="2970000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7094FFF4-7828-1136-BBFF-4F61BD734989}"/>
              </a:ext>
            </a:extLst>
          </p:cNvPr>
          <p:cNvSpPr/>
          <p:nvPr/>
        </p:nvSpPr>
        <p:spPr>
          <a:xfrm>
            <a:off x="8102244" y="1835569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3193AB7-4B6D-9EE1-F10A-9338C3429509}"/>
              </a:ext>
            </a:extLst>
          </p:cNvPr>
          <p:cNvSpPr txBox="1"/>
          <p:nvPr/>
        </p:nvSpPr>
        <p:spPr>
          <a:xfrm>
            <a:off x="8117523" y="1987285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597DD4DA-1A4E-CEA1-C2E1-A45F91F065A5}"/>
              </a:ext>
            </a:extLst>
          </p:cNvPr>
          <p:cNvSpPr txBox="1">
            <a:spLocks noChangeAspect="1"/>
          </p:cNvSpPr>
          <p:nvPr/>
        </p:nvSpPr>
        <p:spPr>
          <a:xfrm>
            <a:off x="5608080" y="2039325"/>
            <a:ext cx="22900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Impact of oceans on human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Measuring cumulative impacts &amp; multiple stressors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690327F-077A-8261-9DF0-BF6A4EEC6436}"/>
              </a:ext>
            </a:extLst>
          </p:cNvPr>
          <p:cNvSpPr txBox="1">
            <a:spLocks noChangeAspect="1"/>
          </p:cNvSpPr>
          <p:nvPr/>
        </p:nvSpPr>
        <p:spPr>
          <a:xfrm>
            <a:off x="5291833" y="1254503"/>
            <a:ext cx="1801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MARINE POLLUTION</a:t>
            </a: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FA7B2DAB-C8C5-224E-6163-B22B901AD131}"/>
              </a:ext>
            </a:extLst>
          </p:cNvPr>
          <p:cNvSpPr/>
          <p:nvPr/>
        </p:nvSpPr>
        <p:spPr>
          <a:xfrm rot="5400000">
            <a:off x="6660298" y="1683204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E15B45B7-BDE8-DC48-0B26-8873889102C8}"/>
              </a:ext>
            </a:extLst>
          </p:cNvPr>
          <p:cNvSpPr txBox="1">
            <a:spLocks noChangeAspect="1"/>
          </p:cNvSpPr>
          <p:nvPr/>
        </p:nvSpPr>
        <p:spPr>
          <a:xfrm>
            <a:off x="9168477" y="1979222"/>
            <a:ext cx="2833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Low-cost technology and infrastructure solutions for data gathering and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Data management for Decade Actions, including FAIR and CARE data principles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FADB3D87-8FEF-D03D-BA0A-33715D1CFE2B}"/>
              </a:ext>
            </a:extLst>
          </p:cNvPr>
          <p:cNvSpPr txBox="1">
            <a:spLocks noChangeAspect="1"/>
          </p:cNvSpPr>
          <p:nvPr/>
        </p:nvSpPr>
        <p:spPr>
          <a:xfrm>
            <a:off x="8403528" y="1188532"/>
            <a:ext cx="3316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DATA GATHERING, SHARING &amp; MANAGEMENT</a:t>
            </a:r>
          </a:p>
        </p:txBody>
      </p:sp>
      <p:sp>
        <p:nvSpPr>
          <p:cNvPr id="61" name="Triângulo 60">
            <a:extLst>
              <a:ext uri="{FF2B5EF4-FFF2-40B4-BE49-F238E27FC236}">
                <a16:creationId xmlns:a16="http://schemas.microsoft.com/office/drawing/2014/main" id="{711F5D37-E71F-EF6F-8E16-FD5A0C4CEC86}"/>
              </a:ext>
            </a:extLst>
          </p:cNvPr>
          <p:cNvSpPr/>
          <p:nvPr/>
        </p:nvSpPr>
        <p:spPr>
          <a:xfrm rot="5400000">
            <a:off x="10459475" y="1601134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CCFD0347-AD00-3B3E-46A3-75773CA8D9AA}"/>
              </a:ext>
            </a:extLst>
          </p:cNvPr>
          <p:cNvSpPr txBox="1">
            <a:spLocks noChangeAspect="1"/>
          </p:cNvSpPr>
          <p:nvPr/>
        </p:nvSpPr>
        <p:spPr>
          <a:xfrm>
            <a:off x="121404" y="4224739"/>
            <a:ext cx="26550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Mapping &amp; modelling biodiveristy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Ecosystem Approaches to 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Implementing the BBNJ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eDNA techniques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85409A4-BB0D-5287-20E7-955613BB4F29}"/>
              </a:ext>
            </a:extLst>
          </p:cNvPr>
          <p:cNvSpPr txBox="1">
            <a:spLocks noChangeAspect="1"/>
          </p:cNvSpPr>
          <p:nvPr/>
        </p:nvSpPr>
        <p:spPr>
          <a:xfrm>
            <a:off x="157016" y="3588333"/>
            <a:ext cx="2129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MARINE BIODIVERSITY</a:t>
            </a:r>
          </a:p>
        </p:txBody>
      </p:sp>
      <p:sp>
        <p:nvSpPr>
          <p:cNvPr id="64" name="Triângulo 63">
            <a:extLst>
              <a:ext uri="{FF2B5EF4-FFF2-40B4-BE49-F238E27FC236}">
                <a16:creationId xmlns:a16="http://schemas.microsoft.com/office/drawing/2014/main" id="{79D0DAF2-E638-60BC-10D8-250D7A036CEE}"/>
              </a:ext>
            </a:extLst>
          </p:cNvPr>
          <p:cNvSpPr/>
          <p:nvPr/>
        </p:nvSpPr>
        <p:spPr>
          <a:xfrm rot="5400000">
            <a:off x="5689521" y="3984520"/>
            <a:ext cx="204716" cy="176479"/>
          </a:xfrm>
          <a:prstGeom prst="triangl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A8DA"/>
              </a:solidFill>
              <a:latin typeface="Arial" panose="020B0604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95A2D88F-BCAC-CC8E-A5B1-9B4962F5555C}"/>
              </a:ext>
            </a:extLst>
          </p:cNvPr>
          <p:cNvSpPr txBox="1">
            <a:spLocks noChangeAspect="1"/>
          </p:cNvSpPr>
          <p:nvPr/>
        </p:nvSpPr>
        <p:spPr>
          <a:xfrm>
            <a:off x="4174452" y="4216882"/>
            <a:ext cx="237542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Science communication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Transdisciplinary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Working with &amp; influencing policy makers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05C6D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Suatainable Ocean Planning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C8EB49A-89CF-1D63-36E7-0F83B5DE100D}"/>
              </a:ext>
            </a:extLst>
          </p:cNvPr>
          <p:cNvSpPr txBox="1">
            <a:spLocks noChangeAspect="1"/>
          </p:cNvSpPr>
          <p:nvPr/>
        </p:nvSpPr>
        <p:spPr>
          <a:xfrm>
            <a:off x="4364725" y="3561277"/>
            <a:ext cx="2074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SCIENCE-POLICY INTERFACE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39D6CFEB-C2DF-8469-1A9A-44D69A9607E1}"/>
              </a:ext>
            </a:extLst>
          </p:cNvPr>
          <p:cNvSpPr txBox="1">
            <a:spLocks noChangeAspect="1"/>
          </p:cNvSpPr>
          <p:nvPr/>
        </p:nvSpPr>
        <p:spPr>
          <a:xfrm>
            <a:off x="7617641" y="4075782"/>
            <a:ext cx="25949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Stakeholder engagement via transdisciplinar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Engaging Local and Indigenous Knowledge 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0CA8DA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Managing, leading, &amp; financing ocean projects</a:t>
            </a:r>
          </a:p>
        </p:txBody>
      </p: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44F041F4-2D08-B5D9-40FF-D4EF331256DF}"/>
              </a:ext>
            </a:extLst>
          </p:cNvPr>
          <p:cNvSpPr txBox="1">
            <a:spLocks noChangeAspect="1"/>
          </p:cNvSpPr>
          <p:nvPr/>
        </p:nvSpPr>
        <p:spPr>
          <a:xfrm>
            <a:off x="7493377" y="3751297"/>
            <a:ext cx="1639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CO-DESIGN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0FD5ED-CE37-9E20-61BE-1BA53B637044}"/>
              </a:ext>
            </a:extLst>
          </p:cNvPr>
          <p:cNvSpPr/>
          <p:nvPr/>
        </p:nvSpPr>
        <p:spPr>
          <a:xfrm>
            <a:off x="2786928" y="3934666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2C8EF08-E646-405D-80A2-177AACD9737F}"/>
              </a:ext>
            </a:extLst>
          </p:cNvPr>
          <p:cNvSpPr txBox="1"/>
          <p:nvPr/>
        </p:nvSpPr>
        <p:spPr>
          <a:xfrm>
            <a:off x="2802207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3E51A5-FB9D-C6ED-521F-F899AFED3739}"/>
              </a:ext>
            </a:extLst>
          </p:cNvPr>
          <p:cNvSpPr/>
          <p:nvPr/>
        </p:nvSpPr>
        <p:spPr>
          <a:xfrm>
            <a:off x="6478001" y="3934666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6EBBDACE-A94B-DBCA-34E0-472A34B1BA34}"/>
              </a:ext>
            </a:extLst>
          </p:cNvPr>
          <p:cNvSpPr txBox="1"/>
          <p:nvPr/>
        </p:nvSpPr>
        <p:spPr>
          <a:xfrm>
            <a:off x="6493280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34483F7-E815-4B62-5604-725C18B47EF3}"/>
              </a:ext>
            </a:extLst>
          </p:cNvPr>
          <p:cNvSpPr/>
          <p:nvPr/>
        </p:nvSpPr>
        <p:spPr>
          <a:xfrm>
            <a:off x="10197273" y="3934666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</a:endParaRP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D5B27785-D1EF-BD66-079C-C168F37E5019}"/>
              </a:ext>
            </a:extLst>
          </p:cNvPr>
          <p:cNvSpPr txBox="1"/>
          <p:nvPr/>
        </p:nvSpPr>
        <p:spPr>
          <a:xfrm>
            <a:off x="10212552" y="40863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cxnSp>
        <p:nvCxnSpPr>
          <p:cNvPr id="77" name="Conexão Reta 76">
            <a:extLst>
              <a:ext uri="{FF2B5EF4-FFF2-40B4-BE49-F238E27FC236}">
                <a16:creationId xmlns:a16="http://schemas.microsoft.com/office/drawing/2014/main" id="{1089E03A-0CEA-080B-432D-735972A9E963}"/>
              </a:ext>
            </a:extLst>
          </p:cNvPr>
          <p:cNvCxnSpPr>
            <a:cxnSpLocks/>
          </p:cNvCxnSpPr>
          <p:nvPr/>
        </p:nvCxnSpPr>
        <p:spPr>
          <a:xfrm>
            <a:off x="10755984" y="3503191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E8CF11F2-4E9F-CEAD-7E2F-BC765BFDE2FD}"/>
              </a:ext>
            </a:extLst>
          </p:cNvPr>
          <p:cNvCxnSpPr>
            <a:cxnSpLocks/>
          </p:cNvCxnSpPr>
          <p:nvPr/>
        </p:nvCxnSpPr>
        <p:spPr>
          <a:xfrm>
            <a:off x="7046406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4F52495E-D7FD-3464-0BF4-C4F8E3B890DB}"/>
              </a:ext>
            </a:extLst>
          </p:cNvPr>
          <p:cNvCxnSpPr>
            <a:cxnSpLocks/>
          </p:cNvCxnSpPr>
          <p:nvPr/>
        </p:nvCxnSpPr>
        <p:spPr>
          <a:xfrm>
            <a:off x="3354142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DA00B48B-0ACE-0F40-476B-7412083CAFC2}"/>
              </a:ext>
            </a:extLst>
          </p:cNvPr>
          <p:cNvCxnSpPr>
            <a:cxnSpLocks/>
          </p:cNvCxnSpPr>
          <p:nvPr/>
        </p:nvCxnSpPr>
        <p:spPr>
          <a:xfrm>
            <a:off x="24972" y="3507196"/>
            <a:ext cx="12144130" cy="0"/>
          </a:xfrm>
          <a:prstGeom prst="line">
            <a:avLst/>
          </a:prstGeom>
          <a:ln w="12700"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riângulo 1">
            <a:extLst>
              <a:ext uri="{FF2B5EF4-FFF2-40B4-BE49-F238E27FC236}">
                <a16:creationId xmlns:a16="http://schemas.microsoft.com/office/drawing/2014/main" id="{95468FCB-29BB-1FEB-E259-8BEBC0524A83}"/>
              </a:ext>
            </a:extLst>
          </p:cNvPr>
          <p:cNvSpPr/>
          <p:nvPr/>
        </p:nvSpPr>
        <p:spPr>
          <a:xfrm rot="5400000">
            <a:off x="1293629" y="3727911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C6D"/>
              </a:solidFill>
              <a:latin typeface="Arial" panose="020B0604020202020204" pitchFamily="34" charset="0"/>
            </a:endParaRPr>
          </a:p>
        </p:txBody>
      </p:sp>
      <p:sp>
        <p:nvSpPr>
          <p:cNvPr id="3" name="Triângulo 2">
            <a:extLst>
              <a:ext uri="{FF2B5EF4-FFF2-40B4-BE49-F238E27FC236}">
                <a16:creationId xmlns:a16="http://schemas.microsoft.com/office/drawing/2014/main" id="{26D1300A-ED0F-980F-97A8-C5A08950356A}"/>
              </a:ext>
            </a:extLst>
          </p:cNvPr>
          <p:cNvSpPr/>
          <p:nvPr/>
        </p:nvSpPr>
        <p:spPr>
          <a:xfrm rot="5400000">
            <a:off x="8830803" y="3864273"/>
            <a:ext cx="204716" cy="176479"/>
          </a:xfrm>
          <a:prstGeom prst="triangl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5C6D"/>
              </a:solidFill>
              <a:latin typeface="Arial" panose="020B0604020202020204" pitchFamily="34" charset="0"/>
            </a:endParaRPr>
          </a:p>
        </p:txBody>
      </p:sp>
      <p:sp>
        <p:nvSpPr>
          <p:cNvPr id="5" name="CaixaDeTexto 14">
            <a:extLst>
              <a:ext uri="{FF2B5EF4-FFF2-40B4-BE49-F238E27FC236}">
                <a16:creationId xmlns:a16="http://schemas.microsoft.com/office/drawing/2014/main" id="{DF7A9FBF-7950-F3F6-A64D-DB208DFC4F41}"/>
              </a:ext>
            </a:extLst>
          </p:cNvPr>
          <p:cNvSpPr txBox="1"/>
          <p:nvPr/>
        </p:nvSpPr>
        <p:spPr>
          <a:xfrm>
            <a:off x="678565" y="331341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en-GB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INITIAL IDENTIFICATION OF CD THEMES &amp; SUB-THEMES</a:t>
            </a:r>
          </a:p>
        </p:txBody>
      </p:sp>
    </p:spTree>
    <p:extLst>
      <p:ext uri="{BB962C8B-B14F-4D97-AF65-F5344CB8AC3E}">
        <p14:creationId xmlns:p14="http://schemas.microsoft.com/office/powerpoint/2010/main" val="3415368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>
                <a:latin typeface="Arial" panose="020B0604020202020204" pitchFamily="34" charset="0"/>
              </a:rPr>
              <a:t>             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3| PROGRESS TO DATE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COURSE ON CO-DESIGN, CFDA n.06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F10261-6877-27F6-DA8D-8F86A14E4D47}"/>
              </a:ext>
            </a:extLst>
          </p:cNvPr>
          <p:cNvSpPr/>
          <p:nvPr/>
        </p:nvSpPr>
        <p:spPr>
          <a:xfrm>
            <a:off x="-2381" y="1226252"/>
            <a:ext cx="5197214" cy="4628824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9" name="Triângulo 18">
            <a:extLst>
              <a:ext uri="{FF2B5EF4-FFF2-40B4-BE49-F238E27FC236}">
                <a16:creationId xmlns:a16="http://schemas.microsoft.com/office/drawing/2014/main" id="{183AEAF3-3FE4-1C6F-8F89-63A734A4F0EB}"/>
              </a:ext>
            </a:extLst>
          </p:cNvPr>
          <p:cNvSpPr/>
          <p:nvPr/>
        </p:nvSpPr>
        <p:spPr>
          <a:xfrm rot="5400000">
            <a:off x="5167195" y="3101672"/>
            <a:ext cx="495214" cy="426908"/>
          </a:xfrm>
          <a:prstGeom prst="triangle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0827E17E-FB42-6E3F-0584-5B1E39AF500A}"/>
              </a:ext>
            </a:extLst>
          </p:cNvPr>
          <p:cNvSpPr txBox="1"/>
          <p:nvPr/>
        </p:nvSpPr>
        <p:spPr>
          <a:xfrm>
            <a:off x="171718" y="1546796"/>
            <a:ext cx="502311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Course on Co-design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Builds on pilot course for Africa delivered last year</a:t>
            </a:r>
          </a:p>
          <a:p>
            <a:endParaRPr lang="en-GB" sz="16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1: Hosted on OTGA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Self-paced and general course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long “shelf-life” to potentially use in future trainings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ready to launch by the end of February 2024.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Pre-requisite for further phases.</a:t>
            </a:r>
          </a:p>
          <a:p>
            <a:endParaRPr lang="en-GB" sz="1600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2: </a:t>
            </a: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Specialised training for selected Caribbean SIDS submissions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spring 2024</a:t>
            </a:r>
          </a:p>
          <a:p>
            <a:endParaRPr lang="en-GB" sz="1600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r>
              <a:rPr lang="en-GB" sz="16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Phase 3: </a:t>
            </a: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Specialised training for selected African submissions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late summer-early fall 2024</a:t>
            </a:r>
          </a:p>
          <a:p>
            <a:endParaRPr lang="en-GB" sz="16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1005D4-FE91-0825-7B6B-2CFC3DF7D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04" y="276982"/>
            <a:ext cx="6312161" cy="55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63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4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THE STEERING GROUP</a:t>
            </a:r>
          </a:p>
        </p:txBody>
      </p:sp>
    </p:spTree>
    <p:extLst>
      <p:ext uri="{BB962C8B-B14F-4D97-AF65-F5344CB8AC3E}">
        <p14:creationId xmlns:p14="http://schemas.microsoft.com/office/powerpoint/2010/main" val="1921371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1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1124125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INTRODUCTION TO THE </a:t>
            </a:r>
          </a:p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CAPACITY DEVELOPMENT FACILITY</a:t>
            </a:r>
          </a:p>
          <a:p>
            <a:endParaRPr lang="pt-PT" sz="3800">
              <a:solidFill>
                <a:schemeClr val="bg1"/>
              </a:solidFill>
              <a:latin typeface="DIN Pro Regular" panose="020B05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44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5" y="1226252"/>
            <a:ext cx="6089486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  <a:p>
            <a:r>
              <a:rPr lang="pt-PT" sz="1100" dirty="0">
                <a:solidFill>
                  <a:schemeClr val="bg1"/>
                </a:solidFill>
                <a:latin typeface="DIN Pro Medium" panose="020B0504020101020102" pitchFamily="34" charset="0"/>
              </a:rPr>
              <a:t>INTRODUCTION TO THE STEERING GROUP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| CDF STEERING GROUP 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STEERING GROUP MEMBERS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>
              <a:latin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1BDF008-00B0-5FB7-CE54-B0E7AFDF3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543" y="1277501"/>
            <a:ext cx="5983458" cy="4570754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GERT VERREET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Policy Officer, Flanders Department of Economy, Science and Innovation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FUST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ALAN EVANS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Marine Policy and Marine Science Policy Adviser, National Oceanography Centre (UK)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Co-Chair IOC Expert Group on Capacity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EVGENIIA KOSTIANAIA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Global Coordinator, UN Ocean Decade ECOP Programme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EDEM MAHU,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Lecturer of Marine Biogeochemistry, University of Ghana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Co-Chair WG 9, Vision 2030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JAQUELINE UKU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7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Senior Scientist, Kenya Marine Fisheries Research Institute</a:t>
            </a: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7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Africa </a:t>
            </a:r>
            <a:r>
              <a:rPr lang="en-GB" sz="2700" b="1" dirty="0" err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TaskForce</a:t>
            </a:r>
            <a:endParaRPr lang="en-GB" sz="27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2700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FRANCOIS BAILET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Legal Officer, UNDOALOS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kumimoji="0" lang="en-GB" sz="27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58DF240-74B6-B194-7189-C13A63D644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1175936"/>
            <a:ext cx="6089486" cy="4672208"/>
          </a:xfrm>
        </p:spPr>
        <p:txBody>
          <a:bodyPr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CHARLOTTE HUDSON,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Director of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Lenfest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 Ocean Program, Pew Charitable Trusts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Decade Advisory Board Member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ANDRICK LAL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Senior Geodetic Surveyor, Pacific Community (SPC)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Pacific Islands DCC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LI LI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Director of International Cooperation Division at the First Institute of Oceanography, Ministry of Natural Resources (China)</a:t>
            </a:r>
            <a:endParaRPr lang="en-GB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Ocean</a:t>
            </a:r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-Climate Nexus DCC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PETER PISSIERSENS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Head, UNESCO/IOC Project Office for IODE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IOC CD COORDINATOR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ANN-KATREIN LESCRAUWAET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Director of International Relations, Flanders Marine Institute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5C6D"/>
              </a:solidFill>
              <a:effectLst/>
              <a:uLnTx/>
              <a:uFillTx/>
              <a:latin typeface="DIN Pro Bold" panose="020B0504020101020102" pitchFamily="34" charset="0"/>
              <a:ea typeface="+mn-ea"/>
              <a:cs typeface="DIN Pro Bold" panose="020B0504020101020102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TBD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UN Decade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TaskForce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5C6D"/>
                </a:solidFill>
                <a:effectLst/>
                <a:uLnTx/>
                <a:uFillTx/>
                <a:latin typeface="DIN Pro Bold" panose="020B0504020101020102" pitchFamily="34" charset="0"/>
                <a:ea typeface="+mn-ea"/>
                <a:cs typeface="DIN Pro Bold" panose="020B0504020101020102" pitchFamily="34" charset="0"/>
              </a:rPr>
              <a:t> for the Caribbean &amp; Latin America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80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>
            <a:extLst>
              <a:ext uri="{FF2B5EF4-FFF2-40B4-BE49-F238E27FC236}">
                <a16:creationId xmlns:a16="http://schemas.microsoft.com/office/drawing/2014/main" id="{4154F253-6945-D06D-E9CF-188BC0DB95EC}"/>
              </a:ext>
            </a:extLst>
          </p:cNvPr>
          <p:cNvSpPr/>
          <p:nvPr/>
        </p:nvSpPr>
        <p:spPr>
          <a:xfrm>
            <a:off x="7761304" y="1237841"/>
            <a:ext cx="4450922" cy="4610303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0EB728-4590-F813-5458-E16F08476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828" y="404790"/>
            <a:ext cx="5203259" cy="5179058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C1BF47B-C543-D172-0089-954E03B0A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26" y="911547"/>
            <a:ext cx="7772400" cy="5179057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249165F-8172-5224-B708-BA9B3D7AC24F}"/>
              </a:ext>
            </a:extLst>
          </p:cNvPr>
          <p:cNvSpPr/>
          <p:nvPr/>
        </p:nvSpPr>
        <p:spPr>
          <a:xfrm>
            <a:off x="1781928" y="6211242"/>
            <a:ext cx="1020279" cy="3480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770982" y="466906"/>
            <a:ext cx="93830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THANK YOU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3C822F9-6DFA-DFFD-9BE7-F08A693A1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6218" y="1757107"/>
            <a:ext cx="4814517" cy="390821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09246C-D14D-CDD0-4EB1-5A40F220AC92}"/>
              </a:ext>
            </a:extLst>
          </p:cNvPr>
          <p:cNvSpPr txBox="1">
            <a:spLocks noChangeAspect="1"/>
          </p:cNvSpPr>
          <p:nvPr/>
        </p:nvSpPr>
        <p:spPr>
          <a:xfrm>
            <a:off x="5982199" y="2694847"/>
            <a:ext cx="4270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“Tell me, and I forget, teach me, and I may remember, involve me, and I learn.” </a:t>
            </a:r>
          </a:p>
          <a:p>
            <a:endParaRPr lang="en-GB" sz="2200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  <a:p>
            <a:r>
              <a:rPr lang="en-GB" sz="2200" i="1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  <a:t>	–  Benjamin Franklin</a:t>
            </a:r>
            <a:br>
              <a:rPr lang="en-GB" sz="2200" i="1" dirty="0">
                <a:solidFill>
                  <a:schemeClr val="bg1"/>
                </a:solidFill>
                <a:latin typeface="DIN Pro Medium" panose="020B0504020101020102" pitchFamily="34" charset="0"/>
                <a:cs typeface="DIN Pro Medium" panose="020B0504020101020102" pitchFamily="34" charset="0"/>
              </a:rPr>
            </a:br>
            <a:endParaRPr lang="en-GB" sz="2200" i="1" dirty="0">
              <a:solidFill>
                <a:schemeClr val="bg1"/>
              </a:solidFill>
              <a:latin typeface="DIN Pro Medium" panose="020B0504020101020102" pitchFamily="34" charset="0"/>
              <a:cs typeface="DIN Pro Medium" panose="020B0504020101020102" pitchFamily="34" charset="0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BAC33272-64D6-4ED6-CDB3-2E9032048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15" y="1895588"/>
            <a:ext cx="519684" cy="51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54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2605998-5957-43D4-BEB7-E7EAC4AF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668" y="1029642"/>
            <a:ext cx="7772400" cy="51816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5" y="1226252"/>
            <a:ext cx="6089486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1| INTRODUCTION TO THE CDF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GROUNDING OUR WORK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24148" y="1308874"/>
            <a:ext cx="5510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Support Ocean Decade Challenge 9: </a:t>
            </a:r>
          </a:p>
          <a:p>
            <a:endParaRPr lang="en-GB" b="1" dirty="0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  <a:p>
            <a:pPr algn="ctr"/>
            <a:r>
              <a:rPr lang="en-GB" b="1" i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Ensure comprehensive capacity development and equitable access to data, information, knowledge and technology across all aspects of ocean science and for all stakeholders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27D968-2FA1-7004-F327-783B3795E6E0}"/>
              </a:ext>
            </a:extLst>
          </p:cNvPr>
          <p:cNvSpPr txBox="1"/>
          <p:nvPr/>
        </p:nvSpPr>
        <p:spPr>
          <a:xfrm>
            <a:off x="224148" y="2994581"/>
            <a:ext cx="57525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New mechanism to within the Ocean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Provides a flexible and evolutive means of supporting Capacity Development needs of individuals and institutions involved in the Ocean Decade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Builds on strengths Capacity Development strengths within IOC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C6D"/>
                </a:solidFill>
              </a:rPr>
              <a:t>Two years of initial support (FUST)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78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395C7C-2DA5-50C5-C5E1-EBE1E8A49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573" y="1985125"/>
            <a:ext cx="7120033" cy="2745233"/>
          </a:xfrm>
          <a:prstGeom prst="rect">
            <a:avLst/>
          </a:prstGeom>
        </p:spPr>
      </p:pic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1| INTRODUCTION TO THE CDF</a:t>
            </a:r>
          </a:p>
          <a:p>
            <a:r>
              <a:rPr lang="pt-PT" sz="2700">
                <a:solidFill>
                  <a:schemeClr val="bg1"/>
                </a:solidFill>
                <a:latin typeface="DIN Pro Regular" panose="020B0504020101020102" pitchFamily="34" charset="0"/>
              </a:rPr>
              <a:t>WHO IS THIS FOR?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FEE1BF2F-D967-F8CF-4D83-453A3C59D17C}"/>
              </a:ext>
            </a:extLst>
          </p:cNvPr>
          <p:cNvSpPr txBox="1">
            <a:spLocks noChangeAspect="1"/>
          </p:cNvSpPr>
          <p:nvPr/>
        </p:nvSpPr>
        <p:spPr>
          <a:xfrm>
            <a:off x="41476" y="3515801"/>
            <a:ext cx="229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Small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Island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Developing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States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(SIDS)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6943BB6-25B1-7BCD-1334-D59D2ADAE49A}"/>
              </a:ext>
            </a:extLst>
          </p:cNvPr>
          <p:cNvSpPr/>
          <p:nvPr/>
        </p:nvSpPr>
        <p:spPr>
          <a:xfrm>
            <a:off x="762606" y="2547767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66D71EA-1AD6-B167-A3AB-3AF2062A2FAE}"/>
              </a:ext>
            </a:extLst>
          </p:cNvPr>
          <p:cNvSpPr txBox="1">
            <a:spLocks noChangeAspect="1"/>
          </p:cNvSpPr>
          <p:nvPr/>
        </p:nvSpPr>
        <p:spPr>
          <a:xfrm>
            <a:off x="2540593" y="3561275"/>
            <a:ext cx="1864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Least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Developed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Countries</a:t>
            </a: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LDCs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F02B1C6-D549-E76C-2618-BA8AA4E254B5}"/>
              </a:ext>
            </a:extLst>
          </p:cNvPr>
          <p:cNvSpPr/>
          <p:nvPr/>
        </p:nvSpPr>
        <p:spPr>
          <a:xfrm>
            <a:off x="3085665" y="2597258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C54636B-01DB-01F2-F811-CDB1A888E21A}"/>
              </a:ext>
            </a:extLst>
          </p:cNvPr>
          <p:cNvSpPr/>
          <p:nvPr/>
        </p:nvSpPr>
        <p:spPr>
          <a:xfrm>
            <a:off x="2783369" y="2941171"/>
            <a:ext cx="226044" cy="2260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EF0E525-A95C-B198-8E3D-42D7E3ABA683}"/>
              </a:ext>
            </a:extLst>
          </p:cNvPr>
          <p:cNvSpPr/>
          <p:nvPr/>
        </p:nvSpPr>
        <p:spPr>
          <a:xfrm>
            <a:off x="2928717" y="3209715"/>
            <a:ext cx="124861" cy="1248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98C16F5C-AA10-CD74-6B20-054E805DB099}"/>
              </a:ext>
            </a:extLst>
          </p:cNvPr>
          <p:cNvSpPr txBox="1">
            <a:spLocks noChangeAspect="1"/>
          </p:cNvSpPr>
          <p:nvPr/>
        </p:nvSpPr>
        <p:spPr>
          <a:xfrm>
            <a:off x="4573809" y="3561275"/>
            <a:ext cx="2290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Early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Career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Ocean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 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Professionals</a:t>
            </a:r>
            <a:endParaRPr lang="pt-PT" sz="160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pPr algn="ctr"/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(</a:t>
            </a:r>
            <a:r>
              <a:rPr lang="pt-PT" sz="1600" err="1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ECOPs</a:t>
            </a:r>
            <a:r>
              <a:rPr lang="pt-PT" sz="160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)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DE35D56-116D-B85D-01DE-68936D62B8A2}"/>
              </a:ext>
            </a:extLst>
          </p:cNvPr>
          <p:cNvSpPr/>
          <p:nvPr/>
        </p:nvSpPr>
        <p:spPr>
          <a:xfrm>
            <a:off x="5206103" y="2597258"/>
            <a:ext cx="786809" cy="7868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/>
          <p:nvPr/>
        </p:nvCxnSpPr>
        <p:spPr>
          <a:xfrm>
            <a:off x="2333519" y="2513754"/>
            <a:ext cx="0" cy="16933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xão Reta 51">
            <a:extLst>
              <a:ext uri="{FF2B5EF4-FFF2-40B4-BE49-F238E27FC236}">
                <a16:creationId xmlns:a16="http://schemas.microsoft.com/office/drawing/2014/main" id="{17DC7450-6F79-72B9-6365-E1877246B6D1}"/>
              </a:ext>
            </a:extLst>
          </p:cNvPr>
          <p:cNvCxnSpPr/>
          <p:nvPr/>
        </p:nvCxnSpPr>
        <p:spPr>
          <a:xfrm>
            <a:off x="4481553" y="2525976"/>
            <a:ext cx="0" cy="169332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ixaDeTexto 51">
            <a:extLst>
              <a:ext uri="{FF2B5EF4-FFF2-40B4-BE49-F238E27FC236}">
                <a16:creationId xmlns:a16="http://schemas.microsoft.com/office/drawing/2014/main" id="{5FFE1115-39F9-4938-90CE-A0315F334381}"/>
              </a:ext>
            </a:extLst>
          </p:cNvPr>
          <p:cNvSpPr txBox="1"/>
          <p:nvPr/>
        </p:nvSpPr>
        <p:spPr>
          <a:xfrm>
            <a:off x="7094460" y="1232567"/>
            <a:ext cx="50910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BENEFICIARIES INCLUDE</a:t>
            </a:r>
          </a:p>
          <a:p>
            <a:pPr lvl="0" algn="just"/>
            <a:endParaRPr lang="en-GB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Diverse actors interested in submitting proposals for Decade Actions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Focus on under-represented groups (SIDS and LDCs, ECOPS)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Partners 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from industry </a:t>
            </a: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civil society.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Proponents of existing endorsed Decade Actions seeking support for capacity development initiatives.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Members of all Decade Actions engaged in the Capacity Development Community of Practice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dirty="0">
                <a:solidFill>
                  <a:srgbClr val="005C6D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Platform for e</a:t>
            </a: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xchange and collaboration on capacity development initiatives.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Funding and in-kind resource providers contributing to the Facility operation </a:t>
            </a:r>
          </a:p>
          <a:p>
            <a:pPr marL="800100" lvl="1" indent="-342900" algn="just">
              <a:buFont typeface="Arial" panose="020B0604020202020204" pitchFamily="34" charset="0"/>
              <a:buChar char="●"/>
            </a:pPr>
            <a:r>
              <a:rPr lang="en-GB" sz="1600" u="none" strike="noStrike" dirty="0">
                <a:solidFill>
                  <a:srgbClr val="005C6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those seeing a Decade-led platform to support commonly defined capacity development priorities. </a:t>
            </a:r>
            <a:endParaRPr lang="en-IS" sz="1600" u="none" strike="noStrike" dirty="0">
              <a:solidFill>
                <a:srgbClr val="005C6D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92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226252"/>
            <a:ext cx="12191999" cy="465873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INTRODUCTION TO THE CDF</a:t>
            </a:r>
          </a:p>
          <a:p>
            <a:r>
              <a:rPr lang="pt-PT" sz="2700">
                <a:solidFill>
                  <a:schemeClr val="bg1"/>
                </a:solidFill>
                <a:latin typeface="DIN Pro Regular" panose="020B0504020101020102" pitchFamily="34" charset="0"/>
              </a:rPr>
              <a:t>MAIN COMPONENTS OF WORK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6523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60849D-7B22-9A10-8133-400519B2716A}"/>
              </a:ext>
            </a:extLst>
          </p:cNvPr>
          <p:cNvSpPr/>
          <p:nvPr/>
        </p:nvSpPr>
        <p:spPr>
          <a:xfrm>
            <a:off x="5021451" y="1890793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824404-12B8-C1AC-5F5A-5CD65980BB85}"/>
              </a:ext>
            </a:extLst>
          </p:cNvPr>
          <p:cNvSpPr/>
          <p:nvPr/>
        </p:nvSpPr>
        <p:spPr>
          <a:xfrm>
            <a:off x="6243234" y="1890792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28A57EB-A4D0-EFAC-7AEF-69062E67E43B}"/>
              </a:ext>
            </a:extLst>
          </p:cNvPr>
          <p:cNvSpPr txBox="1">
            <a:spLocks noChangeAspect="1"/>
          </p:cNvSpPr>
          <p:nvPr/>
        </p:nvSpPr>
        <p:spPr>
          <a:xfrm>
            <a:off x="7134431" y="1771892"/>
            <a:ext cx="44654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FULFILLING CAPACITY DEVELOPMENT NEEDS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485AF35-688A-B6D3-EF27-3A8272D4ACE7}"/>
              </a:ext>
            </a:extLst>
          </p:cNvPr>
          <p:cNvSpPr txBox="1">
            <a:spLocks noChangeAspect="1"/>
          </p:cNvSpPr>
          <p:nvPr/>
        </p:nvSpPr>
        <p:spPr>
          <a:xfrm>
            <a:off x="-2381" y="1713419"/>
            <a:ext cx="49075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SETTING CAPACITY DEVELOPMENT PRIORITIES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CFEE94-4DD4-5262-821E-18CF112FCADB}"/>
              </a:ext>
            </a:extLst>
          </p:cNvPr>
          <p:cNvSpPr/>
          <p:nvPr/>
        </p:nvSpPr>
        <p:spPr>
          <a:xfrm>
            <a:off x="5021451" y="3864307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8BF939-9F70-D161-A6C3-D3F3AFDCFADB}"/>
              </a:ext>
            </a:extLst>
          </p:cNvPr>
          <p:cNvSpPr/>
          <p:nvPr/>
        </p:nvSpPr>
        <p:spPr>
          <a:xfrm>
            <a:off x="6243234" y="3864306"/>
            <a:ext cx="790413" cy="790413"/>
          </a:xfrm>
          <a:prstGeom prst="ellipse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685204D-FDB5-F2EF-85BA-C4C3BCE38499}"/>
              </a:ext>
            </a:extLst>
          </p:cNvPr>
          <p:cNvSpPr txBox="1">
            <a:spLocks noChangeAspect="1"/>
          </p:cNvSpPr>
          <p:nvPr/>
        </p:nvSpPr>
        <p:spPr>
          <a:xfrm>
            <a:off x="7134431" y="3787670"/>
            <a:ext cx="42624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SUSTAINABILITY AND POST-2030 LEGACY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9A81C92-80CD-48D4-A07C-4D47AF7982C5}"/>
              </a:ext>
            </a:extLst>
          </p:cNvPr>
          <p:cNvSpPr txBox="1">
            <a:spLocks noChangeAspect="1"/>
          </p:cNvSpPr>
          <p:nvPr/>
        </p:nvSpPr>
        <p:spPr>
          <a:xfrm>
            <a:off x="-156328" y="3825976"/>
            <a:ext cx="519779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33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EMPOWERING COLLABORATION OF OCEAN DECADE STAKEHOLDERS</a:t>
            </a:r>
          </a:p>
        </p:txBody>
      </p:sp>
      <p:cxnSp>
        <p:nvCxnSpPr>
          <p:cNvPr id="31" name="Conexão Reta 30">
            <a:extLst>
              <a:ext uri="{FF2B5EF4-FFF2-40B4-BE49-F238E27FC236}">
                <a16:creationId xmlns:a16="http://schemas.microsoft.com/office/drawing/2014/main" id="{FB6B206F-7A71-E44A-9DCA-94209D7B3006}"/>
              </a:ext>
            </a:extLst>
          </p:cNvPr>
          <p:cNvCxnSpPr/>
          <p:nvPr/>
        </p:nvCxnSpPr>
        <p:spPr>
          <a:xfrm>
            <a:off x="6021092" y="1890792"/>
            <a:ext cx="0" cy="3494869"/>
          </a:xfrm>
          <a:prstGeom prst="line">
            <a:avLst/>
          </a:prstGeom>
          <a:ln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xão Reta 36">
            <a:extLst>
              <a:ext uri="{FF2B5EF4-FFF2-40B4-BE49-F238E27FC236}">
                <a16:creationId xmlns:a16="http://schemas.microsoft.com/office/drawing/2014/main" id="{1AA933A1-746D-FCD2-D727-351B2A686B8F}"/>
              </a:ext>
            </a:extLst>
          </p:cNvPr>
          <p:cNvCxnSpPr/>
          <p:nvPr/>
        </p:nvCxnSpPr>
        <p:spPr>
          <a:xfrm>
            <a:off x="1328582" y="3638226"/>
            <a:ext cx="9380746" cy="0"/>
          </a:xfrm>
          <a:prstGeom prst="line">
            <a:avLst/>
          </a:prstGeom>
          <a:ln>
            <a:solidFill>
              <a:srgbClr val="1D36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91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E58BA730-AFAD-DF99-FE5A-680A1959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0" y="424971"/>
            <a:ext cx="12194379" cy="813229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FB465187-DAA1-54C5-4362-E5F0B112CCEE}"/>
              </a:ext>
            </a:extLst>
          </p:cNvPr>
          <p:cNvSpPr/>
          <p:nvPr/>
        </p:nvSpPr>
        <p:spPr>
          <a:xfrm>
            <a:off x="0" y="0"/>
            <a:ext cx="12192000" cy="2973859"/>
          </a:xfrm>
          <a:prstGeom prst="rect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21700AD-25D1-21C3-6D1B-6F568A345A1C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F9AB21C-EA61-E733-F3AD-D828F6B3A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BC556866-938C-E4C4-B285-A6D7E792C377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A125E27-C03B-B327-8478-4976E4488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81496"/>
            <a:ext cx="12192000" cy="109837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49A6DF41-1FF6-B0F9-9F89-1CD280DB55A6}"/>
              </a:ext>
            </a:extLst>
          </p:cNvPr>
          <p:cNvSpPr/>
          <p:nvPr/>
        </p:nvSpPr>
        <p:spPr>
          <a:xfrm>
            <a:off x="-2380" y="3087482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35FC5C2-E298-AA2D-2C43-E59BAA096F34}"/>
              </a:ext>
            </a:extLst>
          </p:cNvPr>
          <p:cNvSpPr/>
          <p:nvPr/>
        </p:nvSpPr>
        <p:spPr>
          <a:xfrm>
            <a:off x="5115697" y="2059459"/>
            <a:ext cx="2067698" cy="2067698"/>
          </a:xfrm>
          <a:prstGeom prst="ellipse">
            <a:avLst/>
          </a:prstGeom>
          <a:solidFill>
            <a:srgbClr val="005C6D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5719BA9-C047-B7DA-7B01-95707BB53699}"/>
              </a:ext>
            </a:extLst>
          </p:cNvPr>
          <p:cNvSpPr txBox="1"/>
          <p:nvPr/>
        </p:nvSpPr>
        <p:spPr>
          <a:xfrm>
            <a:off x="5605923" y="2059459"/>
            <a:ext cx="1103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20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126F7791-7EA5-64C8-50A7-5ACE8EEB996C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C98E82-3348-D449-F099-CCEAD4CB8E9D}"/>
              </a:ext>
            </a:extLst>
          </p:cNvPr>
          <p:cNvSpPr/>
          <p:nvPr/>
        </p:nvSpPr>
        <p:spPr>
          <a:xfrm>
            <a:off x="247135" y="337751"/>
            <a:ext cx="329514" cy="280861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5A8BB65-EBF3-1218-A66E-263DBD7C7C3A}"/>
              </a:ext>
            </a:extLst>
          </p:cNvPr>
          <p:cNvSpPr/>
          <p:nvPr/>
        </p:nvSpPr>
        <p:spPr>
          <a:xfrm>
            <a:off x="247135" y="5857487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BB8E94F-D70C-C525-4806-8ADA87445EFB}"/>
              </a:ext>
            </a:extLst>
          </p:cNvPr>
          <p:cNvSpPr txBox="1"/>
          <p:nvPr/>
        </p:nvSpPr>
        <p:spPr>
          <a:xfrm>
            <a:off x="703615" y="184261"/>
            <a:ext cx="9383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IMPLEMENTATION STRATEGY</a:t>
            </a:r>
          </a:p>
        </p:txBody>
      </p:sp>
    </p:spTree>
    <p:extLst>
      <p:ext uri="{BB962C8B-B14F-4D97-AF65-F5344CB8AC3E}">
        <p14:creationId xmlns:p14="http://schemas.microsoft.com/office/powerpoint/2010/main" val="202556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1132702"/>
            <a:ext cx="12191999" cy="475228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6514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88943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 dirty="0">
                <a:solidFill>
                  <a:schemeClr val="bg1"/>
                </a:solidFill>
                <a:latin typeface="DIN Pro Regular" panose="020B0504020101020102" pitchFamily="34" charset="0"/>
              </a:rPr>
              <a:t>2| IMPLEMENTATION STRATEGY</a:t>
            </a:r>
          </a:p>
          <a:p>
            <a:r>
              <a:rPr lang="pt-PT" sz="2700" b="1" dirty="0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MAIN WORK COMPONENTS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5076"/>
            <a:ext cx="329514" cy="68055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cxnSp>
        <p:nvCxnSpPr>
          <p:cNvPr id="51" name="Conexão Reta 50">
            <a:extLst>
              <a:ext uri="{FF2B5EF4-FFF2-40B4-BE49-F238E27FC236}">
                <a16:creationId xmlns:a16="http://schemas.microsoft.com/office/drawing/2014/main" id="{5542C08C-9905-97DB-FBF9-7CAE17FF9A53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1456317" y="2973018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3D19FB-CD5D-23A3-07EF-3DE32407FA3A}"/>
              </a:ext>
            </a:extLst>
          </p:cNvPr>
          <p:cNvSpPr txBox="1">
            <a:spLocks noChangeAspect="1"/>
          </p:cNvSpPr>
          <p:nvPr/>
        </p:nvSpPr>
        <p:spPr>
          <a:xfrm>
            <a:off x="2104806" y="1863988"/>
            <a:ext cx="442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ASSESSMENT OF CAPACITY DEVELOPMENT NEEDS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DC3EE4-1A9E-390C-2522-4C16844428E9}"/>
              </a:ext>
            </a:extLst>
          </p:cNvPr>
          <p:cNvSpPr/>
          <p:nvPr/>
        </p:nvSpPr>
        <p:spPr>
          <a:xfrm>
            <a:off x="889103" y="1838587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6E940C9E-B866-7C62-842A-E2435DF333A9}"/>
              </a:ext>
            </a:extLst>
          </p:cNvPr>
          <p:cNvSpPr txBox="1"/>
          <p:nvPr/>
        </p:nvSpPr>
        <p:spPr>
          <a:xfrm>
            <a:off x="904382" y="1990303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cxnSp>
        <p:nvCxnSpPr>
          <p:cNvPr id="27" name="Conexão Reta 26">
            <a:extLst>
              <a:ext uri="{FF2B5EF4-FFF2-40B4-BE49-F238E27FC236}">
                <a16:creationId xmlns:a16="http://schemas.microsoft.com/office/drawing/2014/main" id="{7506F5BB-EC7B-CE9E-3AB6-921E8EF32C6D}"/>
              </a:ext>
            </a:extLst>
          </p:cNvPr>
          <p:cNvCxnSpPr>
            <a:cxnSpLocks/>
            <a:stCxn id="28" idx="4"/>
          </p:cNvCxnSpPr>
          <p:nvPr/>
        </p:nvCxnSpPr>
        <p:spPr>
          <a:xfrm flipH="1">
            <a:off x="7353781" y="2988350"/>
            <a:ext cx="2" cy="533191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9209F112-59C6-6E58-556A-651FCCAF5D4A}"/>
              </a:ext>
            </a:extLst>
          </p:cNvPr>
          <p:cNvSpPr/>
          <p:nvPr/>
        </p:nvSpPr>
        <p:spPr>
          <a:xfrm>
            <a:off x="6786567" y="1853919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689CB67-61A4-418B-08B3-04E6A2A8F7FE}"/>
              </a:ext>
            </a:extLst>
          </p:cNvPr>
          <p:cNvSpPr txBox="1"/>
          <p:nvPr/>
        </p:nvSpPr>
        <p:spPr>
          <a:xfrm>
            <a:off x="6778082" y="2017196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E690327F-077A-8261-9DF0-BF6A4EEC6436}"/>
              </a:ext>
            </a:extLst>
          </p:cNvPr>
          <p:cNvSpPr txBox="1">
            <a:spLocks noChangeAspect="1"/>
          </p:cNvSpPr>
          <p:nvPr/>
        </p:nvSpPr>
        <p:spPr>
          <a:xfrm>
            <a:off x="8024535" y="1934424"/>
            <a:ext cx="4214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FOSTER AND MAINTAN A COMMUNITY OF PRACTICE ON CD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C85409A4-BB0D-5287-20E7-955613BB4F29}"/>
              </a:ext>
            </a:extLst>
          </p:cNvPr>
          <p:cNvSpPr txBox="1">
            <a:spLocks noChangeAspect="1"/>
          </p:cNvSpPr>
          <p:nvPr/>
        </p:nvSpPr>
        <p:spPr>
          <a:xfrm>
            <a:off x="548368" y="4027936"/>
            <a:ext cx="339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CA8DA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DEVELOPMENT AND DELIVERY OF CD INITIATIVES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0C8EB49A-89CF-1D63-36E7-0F83B5DE100D}"/>
              </a:ext>
            </a:extLst>
          </p:cNvPr>
          <p:cNvSpPr txBox="1">
            <a:spLocks noChangeAspect="1"/>
          </p:cNvSpPr>
          <p:nvPr/>
        </p:nvSpPr>
        <p:spPr>
          <a:xfrm>
            <a:off x="6334543" y="3977423"/>
            <a:ext cx="4463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ENHANCE NETWORKS OF SUPPORT AND RESOURCE MOBILISATION FOR CD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C0FD5ED-CE37-9E20-61BE-1BA53B637044}"/>
              </a:ext>
            </a:extLst>
          </p:cNvPr>
          <p:cNvSpPr/>
          <p:nvPr/>
        </p:nvSpPr>
        <p:spPr>
          <a:xfrm>
            <a:off x="4069221" y="3986498"/>
            <a:ext cx="1134431" cy="1134431"/>
          </a:xfrm>
          <a:prstGeom prst="ellipse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2C8EF08-E646-405D-80A2-177AACD9737F}"/>
              </a:ext>
            </a:extLst>
          </p:cNvPr>
          <p:cNvSpPr txBox="1"/>
          <p:nvPr/>
        </p:nvSpPr>
        <p:spPr>
          <a:xfrm>
            <a:off x="4069220" y="4122182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B3E51A5-FB9D-C6ED-521F-F899AFED3739}"/>
              </a:ext>
            </a:extLst>
          </p:cNvPr>
          <p:cNvSpPr/>
          <p:nvPr/>
        </p:nvSpPr>
        <p:spPr>
          <a:xfrm>
            <a:off x="10839623" y="3934666"/>
            <a:ext cx="1134431" cy="1134431"/>
          </a:xfrm>
          <a:prstGeom prst="ellipse">
            <a:avLst/>
          </a:prstGeom>
          <a:solidFill>
            <a:srgbClr val="005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6EBBDACE-A94B-DBCA-34E0-472A34B1BA34}"/>
              </a:ext>
            </a:extLst>
          </p:cNvPr>
          <p:cNvSpPr txBox="1"/>
          <p:nvPr/>
        </p:nvSpPr>
        <p:spPr>
          <a:xfrm>
            <a:off x="10806478" y="4085031"/>
            <a:ext cx="110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cxnSp>
        <p:nvCxnSpPr>
          <p:cNvPr id="81" name="Conexão Reta 80">
            <a:extLst>
              <a:ext uri="{FF2B5EF4-FFF2-40B4-BE49-F238E27FC236}">
                <a16:creationId xmlns:a16="http://schemas.microsoft.com/office/drawing/2014/main" id="{E8CF11F2-4E9F-CEAD-7E2F-BC765BFDE2FD}"/>
              </a:ext>
            </a:extLst>
          </p:cNvPr>
          <p:cNvCxnSpPr>
            <a:cxnSpLocks/>
          </p:cNvCxnSpPr>
          <p:nvPr/>
        </p:nvCxnSpPr>
        <p:spPr>
          <a:xfrm>
            <a:off x="11419624" y="3503190"/>
            <a:ext cx="0" cy="431473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xão Reta 81">
            <a:extLst>
              <a:ext uri="{FF2B5EF4-FFF2-40B4-BE49-F238E27FC236}">
                <a16:creationId xmlns:a16="http://schemas.microsoft.com/office/drawing/2014/main" id="{4F52495E-D7FD-3464-0BF4-C4F8E3B890DB}"/>
              </a:ext>
            </a:extLst>
          </p:cNvPr>
          <p:cNvCxnSpPr>
            <a:cxnSpLocks/>
          </p:cNvCxnSpPr>
          <p:nvPr/>
        </p:nvCxnSpPr>
        <p:spPr>
          <a:xfrm>
            <a:off x="4666107" y="3521541"/>
            <a:ext cx="0" cy="486912"/>
          </a:xfrm>
          <a:prstGeom prst="line">
            <a:avLst/>
          </a:prstGeom>
          <a:ln w="12700">
            <a:solidFill>
              <a:srgbClr val="1B34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xão Reta 84">
            <a:extLst>
              <a:ext uri="{FF2B5EF4-FFF2-40B4-BE49-F238E27FC236}">
                <a16:creationId xmlns:a16="http://schemas.microsoft.com/office/drawing/2014/main" id="{DA00B48B-0ACE-0F40-476B-7412083CAFC2}"/>
              </a:ext>
            </a:extLst>
          </p:cNvPr>
          <p:cNvCxnSpPr>
            <a:cxnSpLocks/>
          </p:cNvCxnSpPr>
          <p:nvPr/>
        </p:nvCxnSpPr>
        <p:spPr>
          <a:xfrm>
            <a:off x="24972" y="3507196"/>
            <a:ext cx="12144130" cy="0"/>
          </a:xfrm>
          <a:prstGeom prst="line">
            <a:avLst/>
          </a:prstGeom>
          <a:ln w="12700">
            <a:solidFill>
              <a:srgbClr val="1E3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7753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ONE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ASSESSMENT OF CAPACITY NEEDS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5" y="1601462"/>
            <a:ext cx="86738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Identify priority capacity development needs of existing and future proponents of Decade Actions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Establish priority capacity development needs for key stakeholder groups within the Ocean Decade, with a focus on enhancing skills to stimulate involvement and contribution of SIDS, LCDs, and ECOPs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 dirty="0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EXISTING NEEDS ASSESSMENT STOCKTAKING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42639" y="4818642"/>
            <a:ext cx="168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ANALYSIS OF EXISTING CD ON OFFER WITHIN OCEAN DECADE ACTIONS, IOC &amp; BEYOND</a:t>
            </a:r>
          </a:p>
          <a:p>
            <a:endParaRPr lang="pt-PT" sz="1200" b="1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INNOVATIVE TOOLS &amp; CHANNELS FOR CD NEEDS ASSESSMENT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CALL FOR CD REQUESTS IN LINE WITH CALL FOR DECADE ACTIONS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PRIORITY THEMES FOR CAPACITY DEVELOPMENT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E3EEAB6-D1B1-314E-1DF6-EDF8A9F044F6}"/>
              </a:ext>
            </a:extLst>
          </p:cNvPr>
          <p:cNvSpPr/>
          <p:nvPr/>
        </p:nvSpPr>
        <p:spPr>
          <a:xfrm>
            <a:off x="6468960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CEFDD91-1B1D-A26C-3B9A-C7C0A52D9C48}"/>
              </a:ext>
            </a:extLst>
          </p:cNvPr>
          <p:cNvSpPr txBox="1"/>
          <p:nvPr/>
        </p:nvSpPr>
        <p:spPr>
          <a:xfrm>
            <a:off x="6402969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1.6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E757546-0586-AA68-FB99-0F1E9F4C39E6}"/>
              </a:ext>
            </a:extLst>
          </p:cNvPr>
          <p:cNvSpPr txBox="1"/>
          <p:nvPr/>
        </p:nvSpPr>
        <p:spPr>
          <a:xfrm>
            <a:off x="6872275" y="481864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SYSTEMATIC REVIEW AND REVISION OF CD THEMES AND PRIORITIES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426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DA19A894-5F7F-D6BB-5065-D44E98AB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3381" y="-12724"/>
            <a:ext cx="4591050" cy="6858000"/>
          </a:xfrm>
          <a:prstGeom prst="rect">
            <a:avLst/>
          </a:prstGeom>
        </p:spPr>
      </p:pic>
      <p:sp>
        <p:nvSpPr>
          <p:cNvPr id="48" name="Retângulo 47">
            <a:extLst>
              <a:ext uri="{FF2B5EF4-FFF2-40B4-BE49-F238E27FC236}">
                <a16:creationId xmlns:a16="http://schemas.microsoft.com/office/drawing/2014/main" id="{1A5B55E9-8ACA-E6E6-BCA7-ED9F4B1DE3D1}"/>
              </a:ext>
            </a:extLst>
          </p:cNvPr>
          <p:cNvSpPr/>
          <p:nvPr/>
        </p:nvSpPr>
        <p:spPr>
          <a:xfrm>
            <a:off x="6514" y="3281965"/>
            <a:ext cx="9386113" cy="260302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CBEBBC5F-9662-2AD1-6E13-9ED3E33A5EBF}"/>
              </a:ext>
            </a:extLst>
          </p:cNvPr>
          <p:cNvSpPr/>
          <p:nvPr/>
        </p:nvSpPr>
        <p:spPr>
          <a:xfrm>
            <a:off x="-1191" y="1236991"/>
            <a:ext cx="9393818" cy="2040844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DF2F25D1-56F1-8E6E-9D26-7C32D56FAD48}"/>
              </a:ext>
            </a:extLst>
          </p:cNvPr>
          <p:cNvSpPr/>
          <p:nvPr/>
        </p:nvSpPr>
        <p:spPr>
          <a:xfrm>
            <a:off x="-1799" y="-12724"/>
            <a:ext cx="12192000" cy="1175639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B1F49BE-530E-E796-0788-439B286F1158}"/>
              </a:ext>
            </a:extLst>
          </p:cNvPr>
          <p:cNvSpPr/>
          <p:nvPr/>
        </p:nvSpPr>
        <p:spPr>
          <a:xfrm>
            <a:off x="0" y="5912524"/>
            <a:ext cx="12192000" cy="945476"/>
          </a:xfrm>
          <a:prstGeom prst="rect">
            <a:avLst/>
          </a:prstGeom>
          <a:solidFill>
            <a:srgbClr val="005C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BDAE088-0C53-7D80-BFDE-93DE6ABA8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" y="6024414"/>
            <a:ext cx="1125167" cy="6738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F8C43CD-984A-A9F4-CB56-92892EF6D84D}"/>
              </a:ext>
            </a:extLst>
          </p:cNvPr>
          <p:cNvSpPr txBox="1"/>
          <p:nvPr/>
        </p:nvSpPr>
        <p:spPr>
          <a:xfrm>
            <a:off x="8921013" y="6149687"/>
            <a:ext cx="2755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100" dirty="0">
                <a:solidFill>
                  <a:schemeClr val="bg1"/>
                </a:solidFill>
                <a:latin typeface="DIN Pro Regular" panose="020B0504020101020102" pitchFamily="34" charset="0"/>
              </a:rPr>
              <a:t>CAPACITY DEVELOPMENT FACILITY 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088E9F9-B7BB-9E53-7B90-801FD43141D0}"/>
              </a:ext>
            </a:extLst>
          </p:cNvPr>
          <p:cNvSpPr/>
          <p:nvPr/>
        </p:nvSpPr>
        <p:spPr>
          <a:xfrm>
            <a:off x="-2381" y="1168297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7D0C5C9-7AD1-3653-9D68-00337813369E}"/>
              </a:ext>
            </a:extLst>
          </p:cNvPr>
          <p:cNvSpPr/>
          <p:nvPr/>
        </p:nvSpPr>
        <p:spPr>
          <a:xfrm>
            <a:off x="247135" y="337751"/>
            <a:ext cx="329514" cy="954107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83B57C3-E7E3-37F0-E38E-19246D8195FA}"/>
              </a:ext>
            </a:extLst>
          </p:cNvPr>
          <p:cNvSpPr txBox="1"/>
          <p:nvPr/>
        </p:nvSpPr>
        <p:spPr>
          <a:xfrm>
            <a:off x="548368" y="318398"/>
            <a:ext cx="938306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700">
                <a:solidFill>
                  <a:schemeClr val="bg1"/>
                </a:solidFill>
                <a:latin typeface="DIN Pro Regular" panose="020B0504020101020102" pitchFamily="34" charset="0"/>
              </a:rPr>
              <a:t>COMPONENT TWO</a:t>
            </a:r>
          </a:p>
          <a:p>
            <a:r>
              <a:rPr lang="pt-PT" sz="2700" b="1">
                <a:solidFill>
                  <a:schemeClr val="bg1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DEVELOPMENT AND DELIVERY OF CD INITIATIVES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F7238E-46E2-71D7-09DB-628DD7AFC46B}"/>
              </a:ext>
            </a:extLst>
          </p:cNvPr>
          <p:cNvSpPr txBox="1"/>
          <p:nvPr/>
        </p:nvSpPr>
        <p:spPr>
          <a:xfrm>
            <a:off x="247135" y="1583690"/>
            <a:ext cx="8673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GENERAL OBJECTIVE: Delivery of initiatives to meet identified CD needs via the Capacity Development Facility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Establish connections between partners with priority capacity development needs and existing initiatives within IOC, Ocean Decade Actions, and beyond</a:t>
            </a:r>
          </a:p>
          <a:p>
            <a:endParaRPr lang="en-GB" sz="1400" dirty="0">
              <a:solidFill>
                <a:schemeClr val="bg1"/>
              </a:solidFill>
              <a:latin typeface="DIN Pro Regular" panose="020B0504020101020102" pitchFamily="34" charset="0"/>
              <a:cs typeface="DIN Pro Regular" panose="020B0504020101020102" pitchFamily="34" charset="0"/>
            </a:endParaRPr>
          </a:p>
          <a:p>
            <a:r>
              <a:rPr lang="en-GB" sz="1400" dirty="0">
                <a:solidFill>
                  <a:schemeClr val="bg1"/>
                </a:solidFill>
                <a:latin typeface="DIN Pro Regular" panose="020B0504020101020102" pitchFamily="34" charset="0"/>
                <a:cs typeface="DIN Pro Regular" panose="020B0504020101020102" pitchFamily="34" charset="0"/>
              </a:rPr>
              <a:t>SPECIFIC OBJECTIVE: Develop and deliver new capacity development initiatives to fill gaps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DC32A1B-0263-928F-A838-5993ED670888}"/>
              </a:ext>
            </a:extLst>
          </p:cNvPr>
          <p:cNvSpPr/>
          <p:nvPr/>
        </p:nvSpPr>
        <p:spPr>
          <a:xfrm>
            <a:off x="253166" y="359156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4778C70-DF5A-BC97-E481-A070A824BB11}"/>
              </a:ext>
            </a:extLst>
          </p:cNvPr>
          <p:cNvSpPr txBox="1"/>
          <p:nvPr/>
        </p:nvSpPr>
        <p:spPr>
          <a:xfrm>
            <a:off x="187175" y="362927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2.1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9862E85F-AFFD-6B00-35C9-3A4A6444899F}"/>
              </a:ext>
            </a:extLst>
          </p:cNvPr>
          <p:cNvSpPr txBox="1"/>
          <p:nvPr/>
        </p:nvSpPr>
        <p:spPr>
          <a:xfrm>
            <a:off x="656481" y="3543957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ESTABLISH A STEERING GROUP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C6D993C-4125-CD68-1492-9D68CA320582}"/>
              </a:ext>
            </a:extLst>
          </p:cNvPr>
          <p:cNvSpPr/>
          <p:nvPr/>
        </p:nvSpPr>
        <p:spPr>
          <a:xfrm>
            <a:off x="253166" y="4853649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A6A9DE1-9F3E-F801-D42D-6E5ED21855EA}"/>
              </a:ext>
            </a:extLst>
          </p:cNvPr>
          <p:cNvSpPr txBox="1"/>
          <p:nvPr/>
        </p:nvSpPr>
        <p:spPr>
          <a:xfrm>
            <a:off x="187175" y="4891356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2.4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B3A649F-25E0-D3A0-76E3-0883FA916804}"/>
              </a:ext>
            </a:extLst>
          </p:cNvPr>
          <p:cNvSpPr txBox="1"/>
          <p:nvPr/>
        </p:nvSpPr>
        <p:spPr>
          <a:xfrm>
            <a:off x="656481" y="4806037"/>
            <a:ext cx="1483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MAPPING AND GAP ANALYSIS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A77B8E73-D1E1-59A1-B817-0E0A3823957C}"/>
              </a:ext>
            </a:extLst>
          </p:cNvPr>
          <p:cNvSpPr/>
          <p:nvPr/>
        </p:nvSpPr>
        <p:spPr>
          <a:xfrm>
            <a:off x="3361043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6BC65CE-C18D-7AD3-C9DD-038D04A45B85}"/>
              </a:ext>
            </a:extLst>
          </p:cNvPr>
          <p:cNvSpPr txBox="1"/>
          <p:nvPr/>
        </p:nvSpPr>
        <p:spPr>
          <a:xfrm>
            <a:off x="3295052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2.2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EFBA09EB-EBC8-B47B-8017-CEEAAF57EE8E}"/>
              </a:ext>
            </a:extLst>
          </p:cNvPr>
          <p:cNvSpPr txBox="1"/>
          <p:nvPr/>
        </p:nvSpPr>
        <p:spPr>
          <a:xfrm>
            <a:off x="3764358" y="3556562"/>
            <a:ext cx="1483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SURVEY TO ESTABLISH SUPPLY OF EXISTING CD INITIATIVES IN LINE WITH DEMANDS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27CC2E0D-437E-AC81-9AEF-8DF25F1B073B}"/>
              </a:ext>
            </a:extLst>
          </p:cNvPr>
          <p:cNvSpPr/>
          <p:nvPr/>
        </p:nvSpPr>
        <p:spPr>
          <a:xfrm>
            <a:off x="3361043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64318914-F8DF-DD12-A13A-6CCD259AB520}"/>
              </a:ext>
            </a:extLst>
          </p:cNvPr>
          <p:cNvSpPr txBox="1"/>
          <p:nvPr/>
        </p:nvSpPr>
        <p:spPr>
          <a:xfrm>
            <a:off x="3295052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2.5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616170F-058F-8FF5-CAEC-0E514FC3FF8D}"/>
              </a:ext>
            </a:extLst>
          </p:cNvPr>
          <p:cNvSpPr txBox="1"/>
          <p:nvPr/>
        </p:nvSpPr>
        <p:spPr>
          <a:xfrm>
            <a:off x="3764358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ADAPTING EXISTING CD INITIATIVES TO FILL GAPS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BDA43F7-FA15-C079-FA1D-B1E7EF956DF2}"/>
              </a:ext>
            </a:extLst>
          </p:cNvPr>
          <p:cNvSpPr/>
          <p:nvPr/>
        </p:nvSpPr>
        <p:spPr>
          <a:xfrm>
            <a:off x="6468960" y="360417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A0043BFB-0934-6D09-7333-18B1412B512F}"/>
              </a:ext>
            </a:extLst>
          </p:cNvPr>
          <p:cNvSpPr txBox="1"/>
          <p:nvPr/>
        </p:nvSpPr>
        <p:spPr>
          <a:xfrm>
            <a:off x="6402969" y="364188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2.3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948F486-42D6-7292-0D5F-13A729A1F1CF}"/>
              </a:ext>
            </a:extLst>
          </p:cNvPr>
          <p:cNvSpPr txBox="1"/>
          <p:nvPr/>
        </p:nvSpPr>
        <p:spPr>
          <a:xfrm>
            <a:off x="6872275" y="355656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NEEDS/SUPPLY MATCHMAKING</a:t>
            </a:r>
          </a:p>
          <a:p>
            <a:endParaRPr lang="pt-PT" sz="1200" b="1">
              <a:solidFill>
                <a:srgbClr val="005C6D"/>
              </a:solidFill>
              <a:latin typeface="DIN Pro Bold" panose="020B0504020101020102" pitchFamily="34" charset="0"/>
              <a:cs typeface="DIN Pro Bold" panose="020B0504020101020102" pitchFamily="34" charset="0"/>
            </a:endParaRP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7E3EEAB6-D1B1-314E-1DF6-EDF8A9F044F6}"/>
              </a:ext>
            </a:extLst>
          </p:cNvPr>
          <p:cNvSpPr/>
          <p:nvPr/>
        </p:nvSpPr>
        <p:spPr>
          <a:xfrm>
            <a:off x="6468960" y="4866254"/>
            <a:ext cx="375032" cy="366443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CEFDD91-1B1D-A26C-3B9A-C7C0A52D9C48}"/>
              </a:ext>
            </a:extLst>
          </p:cNvPr>
          <p:cNvSpPr txBox="1"/>
          <p:nvPr/>
        </p:nvSpPr>
        <p:spPr>
          <a:xfrm>
            <a:off x="6402969" y="4903961"/>
            <a:ext cx="51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>
                <a:solidFill>
                  <a:schemeClr val="bg1"/>
                </a:solidFill>
                <a:latin typeface="DIN Pro Regular" panose="020B0504020101020102" pitchFamily="34" charset="0"/>
              </a:rPr>
              <a:t>2.6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BE757546-0586-AA68-FB99-0F1E9F4C39E6}"/>
              </a:ext>
            </a:extLst>
          </p:cNvPr>
          <p:cNvSpPr txBox="1"/>
          <p:nvPr/>
        </p:nvSpPr>
        <p:spPr>
          <a:xfrm>
            <a:off x="6872275" y="4818642"/>
            <a:ext cx="148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b="1">
                <a:solidFill>
                  <a:srgbClr val="005C6D"/>
                </a:solidFill>
                <a:latin typeface="DIN Pro Bold" panose="020B0504020101020102" pitchFamily="34" charset="0"/>
                <a:cs typeface="DIN Pro Bold" panose="020B0504020101020102" pitchFamily="34" charset="0"/>
              </a:rPr>
              <a:t>DEVELOP NEW CD INITIATIVES TO FILL IDENTIFIED GAPS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342D8370-7CC7-B57F-57A8-E7623C15621F}"/>
              </a:ext>
            </a:extLst>
          </p:cNvPr>
          <p:cNvSpPr/>
          <p:nvPr/>
        </p:nvSpPr>
        <p:spPr>
          <a:xfrm>
            <a:off x="-2381" y="5861274"/>
            <a:ext cx="12194380" cy="5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55C59-7768-69E7-7003-F7C6F1597172}"/>
              </a:ext>
            </a:extLst>
          </p:cNvPr>
          <p:cNvSpPr/>
          <p:nvPr/>
        </p:nvSpPr>
        <p:spPr>
          <a:xfrm>
            <a:off x="247135" y="5857487"/>
            <a:ext cx="329514" cy="78748"/>
          </a:xfrm>
          <a:prstGeom prst="rect">
            <a:avLst/>
          </a:prstGeom>
          <a:solidFill>
            <a:srgbClr val="0CA8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341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847A1A249A84BA16F99CE315DFEDB" ma:contentTypeVersion="16" ma:contentTypeDescription="Create a new document." ma:contentTypeScope="" ma:versionID="4279962fa45a981a56c02f4cc1b9a7c1">
  <xsd:schema xmlns:xsd="http://www.w3.org/2001/XMLSchema" xmlns:xs="http://www.w3.org/2001/XMLSchema" xmlns:p="http://schemas.microsoft.com/office/2006/metadata/properties" xmlns:ns2="e7134814-c86d-49e1-b9f9-3ec80279235e" xmlns:ns3="74f797e0-dc21-4c77-9e9a-716be1b38213" targetNamespace="http://schemas.microsoft.com/office/2006/metadata/properties" ma:root="true" ma:fieldsID="ea4c7992b9ae22f3949dd94b2cd91dd2" ns2:_="" ns3:_="">
    <xsd:import namespace="e7134814-c86d-49e1-b9f9-3ec80279235e"/>
    <xsd:import namespace="74f797e0-dc21-4c77-9e9a-716be1b382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4814-c86d-49e1-b9f9-3ec8027923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4ce4e87-4577-4ad0-9915-14e4c3440e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797e0-dc21-4c77-9e9a-716be1b3821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be80b0ef-b970-4fe5-afaa-98bdfeea02ff}" ma:internalName="TaxCatchAll" ma:showField="CatchAllData" ma:web="74f797e0-dc21-4c77-9e9a-716be1b382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797e0-dc21-4c77-9e9a-716be1b38213" xsi:nil="true"/>
    <lcf76f155ced4ddcb4097134ff3c332f xmlns="e7134814-c86d-49e1-b9f9-3ec80279235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5E4019-0780-423C-95A3-DD17CF63A7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134814-c86d-49e1-b9f9-3ec80279235e"/>
    <ds:schemaRef ds:uri="74f797e0-dc21-4c77-9e9a-716be1b382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D12FAD-AE37-434F-BFDD-49454D459BBF}">
  <ds:schemaRefs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74f797e0-dc21-4c77-9e9a-716be1b38213"/>
    <ds:schemaRef ds:uri="http://schemas.microsoft.com/office/2006/documentManagement/types"/>
    <ds:schemaRef ds:uri="http://purl.org/dc/dcmitype/"/>
    <ds:schemaRef ds:uri="e7134814-c86d-49e1-b9f9-3ec80279235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340C8BB-B688-4109-8E3F-5CF3F27BCBB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d4fae52-39b3-4bfa-b0b3-022956b11194}" enabled="0" method="" siteId="{1d4fae52-39b3-4bfa-b0b3-022956b1119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4552</TotalTime>
  <Words>1424</Words>
  <Application>Microsoft Office PowerPoint</Application>
  <PresentationFormat>Widescreen</PresentationFormat>
  <Paragraphs>274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DIN Pro Bold</vt:lpstr>
      <vt:lpstr>DIN Pro Medium</vt:lpstr>
      <vt:lpstr>DIN Pro Regular</vt:lpstr>
      <vt:lpstr>Arial</vt:lpstr>
      <vt:lpstr>Calibri</vt:lpstr>
      <vt:lpstr>Roboto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Moreira</dc:creator>
  <cp:lastModifiedBy>Rick Bailey</cp:lastModifiedBy>
  <cp:revision>41</cp:revision>
  <dcterms:created xsi:type="dcterms:W3CDTF">2023-01-30T09:44:16Z</dcterms:created>
  <dcterms:modified xsi:type="dcterms:W3CDTF">2024-02-15T12:49:50Z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0x010100BA8847A1A249A84BA16F99CE315DFEDB</vt:lpwstr>
  </property>
  <property fmtid="{D5CDD505-2E9C-101B-9397-08002B2CF9AE}" pid="3" name="MediaServiceImageTags">
    <vt:lpwstr/>
  </property>
</Properties>
</file>