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9" r:id="rId3"/>
    <p:sldId id="256" r:id="rId4"/>
    <p:sldId id="258" r:id="rId5"/>
    <p:sldId id="259" r:id="rId6"/>
    <p:sldId id="280" r:id="rId7"/>
    <p:sldId id="263" r:id="rId8"/>
    <p:sldId id="264" r:id="rId9"/>
    <p:sldId id="257" r:id="rId10"/>
    <p:sldId id="262" r:id="rId11"/>
    <p:sldId id="261" r:id="rId12"/>
    <p:sldId id="265" r:id="rId13"/>
    <p:sldId id="266" r:id="rId14"/>
    <p:sldId id="281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8EAF7-8E64-4EC7-96F5-911D3B8C8D9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3E1C2F-6118-43E9-9805-F19DFD26B6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Organize meetings (2 per year) and make stronger  connections with other initiatives</a:t>
          </a:r>
        </a:p>
      </dgm:t>
    </dgm:pt>
    <dgm:pt modelId="{1FF0484D-B1BB-4BAB-9744-06FF68A7AB69}" type="parTrans" cxnId="{2E954676-44E1-4A83-BEBF-E7E7E95F6E89}">
      <dgm:prSet/>
      <dgm:spPr/>
      <dgm:t>
        <a:bodyPr/>
        <a:lstStyle/>
        <a:p>
          <a:endParaRPr lang="en-US"/>
        </a:p>
      </dgm:t>
    </dgm:pt>
    <dgm:pt modelId="{8070EAB2-07CC-46C3-B243-CADEC904AFBD}" type="sibTrans" cxnId="{2E954676-44E1-4A83-BEBF-E7E7E95F6E89}">
      <dgm:prSet/>
      <dgm:spPr/>
      <dgm:t>
        <a:bodyPr/>
        <a:lstStyle/>
        <a:p>
          <a:endParaRPr lang="en-US"/>
        </a:p>
      </dgm:t>
    </dgm:pt>
    <dgm:pt modelId="{49B7E939-63CB-4E05-BBBA-2967E66D68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Propose a first meeting (Early June and Sep/Oct 2024):</a:t>
          </a:r>
        </a:p>
      </dgm:t>
    </dgm:pt>
    <dgm:pt modelId="{79A4B4BA-00A9-467B-8D62-B3BB1CC7C88B}" type="parTrans" cxnId="{8CFF54A1-FF6A-4C3E-B38E-D17FFE0AE687}">
      <dgm:prSet/>
      <dgm:spPr/>
      <dgm:t>
        <a:bodyPr/>
        <a:lstStyle/>
        <a:p>
          <a:endParaRPr lang="en-US"/>
        </a:p>
      </dgm:t>
    </dgm:pt>
    <dgm:pt modelId="{339B9804-D96B-46DB-ACAC-724BB4976321}" type="sibTrans" cxnId="{8CFF54A1-FF6A-4C3E-B38E-D17FFE0AE687}">
      <dgm:prSet/>
      <dgm:spPr/>
      <dgm:t>
        <a:bodyPr/>
        <a:lstStyle/>
        <a:p>
          <a:endParaRPr lang="en-US"/>
        </a:p>
      </dgm:t>
    </dgm:pt>
    <dgm:pt modelId="{4F74155F-E183-40BE-AF15-5DC2A65581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WG 2/3</a:t>
          </a:r>
        </a:p>
      </dgm:t>
    </dgm:pt>
    <dgm:pt modelId="{871819F4-55E2-4EB9-ABFD-9521D9A8B321}" type="parTrans" cxnId="{69A2F0A8-2023-4AF9-8000-B0DB92D14114}">
      <dgm:prSet/>
      <dgm:spPr/>
      <dgm:t>
        <a:bodyPr/>
        <a:lstStyle/>
        <a:p>
          <a:endParaRPr lang="en-US"/>
        </a:p>
      </dgm:t>
    </dgm:pt>
    <dgm:pt modelId="{4CCCD60A-7DAB-4A2B-9AA9-5829AE564AE3}" type="sibTrans" cxnId="{69A2F0A8-2023-4AF9-8000-B0DB92D14114}">
      <dgm:prSet/>
      <dgm:spPr/>
      <dgm:t>
        <a:bodyPr/>
        <a:lstStyle/>
        <a:p>
          <a:endParaRPr lang="en-US"/>
        </a:p>
      </dgm:t>
    </dgm:pt>
    <dgm:pt modelId="{2AC09C16-AAD6-48EF-B253-D76EB412BC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CoastWAVE 2.0 Component 3 </a:t>
          </a:r>
        </a:p>
      </dgm:t>
    </dgm:pt>
    <dgm:pt modelId="{C8873942-40E0-4065-A940-FDA6236D53C2}" type="parTrans" cxnId="{3BF46358-53DB-48ED-8057-10658D91E939}">
      <dgm:prSet/>
      <dgm:spPr/>
      <dgm:t>
        <a:bodyPr/>
        <a:lstStyle/>
        <a:p>
          <a:endParaRPr lang="en-US"/>
        </a:p>
      </dgm:t>
    </dgm:pt>
    <dgm:pt modelId="{39185BC0-C6C0-49C6-9E1C-5196C464A86D}" type="sibTrans" cxnId="{3BF46358-53DB-48ED-8057-10658D91E939}">
      <dgm:prSet/>
      <dgm:spPr/>
      <dgm:t>
        <a:bodyPr/>
        <a:lstStyle/>
        <a:p>
          <a:endParaRPr lang="en-US"/>
        </a:p>
      </dgm:t>
    </dgm:pt>
    <dgm:pt modelId="{CEC9431B-AC02-4DBB-AAEF-85D4008D0B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N-Africa Norad Funded GLOSS Project</a:t>
          </a:r>
        </a:p>
      </dgm:t>
    </dgm:pt>
    <dgm:pt modelId="{D3C1D01C-43DA-4740-8C54-5D35AA03493E}" type="parTrans" cxnId="{195FE518-ECB1-4830-B846-F161BCA38591}">
      <dgm:prSet/>
      <dgm:spPr/>
      <dgm:t>
        <a:bodyPr/>
        <a:lstStyle/>
        <a:p>
          <a:endParaRPr lang="en-US"/>
        </a:p>
      </dgm:t>
    </dgm:pt>
    <dgm:pt modelId="{6BB1D20C-A250-45F7-9C25-4BF25071F7D4}" type="sibTrans" cxnId="{195FE518-ECB1-4830-B846-F161BCA38591}">
      <dgm:prSet/>
      <dgm:spPr/>
      <dgm:t>
        <a:bodyPr/>
        <a:lstStyle/>
        <a:p>
          <a:endParaRPr lang="en-US"/>
        </a:p>
      </dgm:t>
    </dgm:pt>
    <dgm:pt modelId="{96600378-B94C-417F-BF2D-4E7E0ACEA8B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Countries investing /interested in SL network</a:t>
          </a:r>
        </a:p>
      </dgm:t>
    </dgm:pt>
    <dgm:pt modelId="{ABADC138-C261-485E-949D-5EAC6D16253A}" type="parTrans" cxnId="{770789B1-1E68-4343-9CCA-051AEEDCEB4D}">
      <dgm:prSet/>
      <dgm:spPr/>
      <dgm:t>
        <a:bodyPr/>
        <a:lstStyle/>
        <a:p>
          <a:endParaRPr lang="en-US"/>
        </a:p>
      </dgm:t>
    </dgm:pt>
    <dgm:pt modelId="{F6A5C7AB-7F11-4EA1-A9EC-1BFC9E247C4B}" type="sibTrans" cxnId="{770789B1-1E68-4343-9CCA-051AEEDCEB4D}">
      <dgm:prSet/>
      <dgm:spPr/>
      <dgm:t>
        <a:bodyPr/>
        <a:lstStyle/>
        <a:p>
          <a:endParaRPr lang="en-US"/>
        </a:p>
      </dgm:t>
    </dgm:pt>
    <dgm:pt modelId="{20AE5525-99CA-411E-B71A-D59A244385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MONGOOS, EuroGOOS</a:t>
          </a:r>
        </a:p>
      </dgm:t>
    </dgm:pt>
    <dgm:pt modelId="{83CDEE48-9461-4A99-85BE-37E8734424B5}" type="parTrans" cxnId="{AF75F197-3A1A-4585-976C-6A810AC12F24}">
      <dgm:prSet/>
      <dgm:spPr/>
      <dgm:t>
        <a:bodyPr/>
        <a:lstStyle/>
        <a:p>
          <a:endParaRPr lang="en-US"/>
        </a:p>
      </dgm:t>
    </dgm:pt>
    <dgm:pt modelId="{3433EB13-3B07-477C-AEE5-BEE2B746B1F2}" type="sibTrans" cxnId="{AF75F197-3A1A-4585-976C-6A810AC12F24}">
      <dgm:prSet/>
      <dgm:spPr/>
      <dgm:t>
        <a:bodyPr/>
        <a:lstStyle/>
        <a:p>
          <a:endParaRPr lang="en-US"/>
        </a:p>
      </dgm:t>
    </dgm:pt>
    <dgm:pt modelId="{CC78D348-5715-4A65-9D7E-4CB7DDA4B4CD}" type="pres">
      <dgm:prSet presAssocID="{28C8EAF7-8E64-4EC7-96F5-911D3B8C8D94}" presName="root" presStyleCnt="0">
        <dgm:presLayoutVars>
          <dgm:dir/>
          <dgm:resizeHandles val="exact"/>
        </dgm:presLayoutVars>
      </dgm:prSet>
      <dgm:spPr/>
    </dgm:pt>
    <dgm:pt modelId="{840CD068-8820-4123-83C6-4233170514C7}" type="pres">
      <dgm:prSet presAssocID="{CE3E1C2F-6118-43E9-9805-F19DFD26B6DF}" presName="compNode" presStyleCnt="0"/>
      <dgm:spPr/>
    </dgm:pt>
    <dgm:pt modelId="{624D7716-F7D8-4BD3-BEFD-CC100F4D08C4}" type="pres">
      <dgm:prSet presAssocID="{CE3E1C2F-6118-43E9-9805-F19DFD26B6DF}" presName="bgRect" presStyleLbl="bgShp" presStyleIdx="0" presStyleCnt="2"/>
      <dgm:spPr/>
    </dgm:pt>
    <dgm:pt modelId="{5A696EB0-6D0B-4259-AF7F-BA17C61D01E1}" type="pres">
      <dgm:prSet presAssocID="{CE3E1C2F-6118-43E9-9805-F19DFD26B6D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2185A2F9-CC51-4351-A396-CEA6B648CFFD}" type="pres">
      <dgm:prSet presAssocID="{CE3E1C2F-6118-43E9-9805-F19DFD26B6DF}" presName="spaceRect" presStyleCnt="0"/>
      <dgm:spPr/>
    </dgm:pt>
    <dgm:pt modelId="{A8F9B96C-EA4E-48FA-81CA-22325AFDC004}" type="pres">
      <dgm:prSet presAssocID="{CE3E1C2F-6118-43E9-9805-F19DFD26B6DF}" presName="parTx" presStyleLbl="revTx" presStyleIdx="0" presStyleCnt="3">
        <dgm:presLayoutVars>
          <dgm:chMax val="0"/>
          <dgm:chPref val="0"/>
        </dgm:presLayoutVars>
      </dgm:prSet>
      <dgm:spPr/>
    </dgm:pt>
    <dgm:pt modelId="{07303BA2-F97A-43C8-A16A-B9FB0C557344}" type="pres">
      <dgm:prSet presAssocID="{8070EAB2-07CC-46C3-B243-CADEC904AFBD}" presName="sibTrans" presStyleCnt="0"/>
      <dgm:spPr/>
    </dgm:pt>
    <dgm:pt modelId="{38AB605F-E67C-4998-9D1C-4CB5F424304B}" type="pres">
      <dgm:prSet presAssocID="{49B7E939-63CB-4E05-BBBA-2967E66D688E}" presName="compNode" presStyleCnt="0"/>
      <dgm:spPr/>
    </dgm:pt>
    <dgm:pt modelId="{DA2D9CB5-8BED-498E-AD08-637556107223}" type="pres">
      <dgm:prSet presAssocID="{49B7E939-63CB-4E05-BBBA-2967E66D688E}" presName="bgRect" presStyleLbl="bgShp" presStyleIdx="1" presStyleCnt="2"/>
      <dgm:spPr/>
    </dgm:pt>
    <dgm:pt modelId="{D5DDBEAA-17C1-41BE-829F-BDABA1CAFFA6}" type="pres">
      <dgm:prSet presAssocID="{49B7E939-63CB-4E05-BBBA-2967E66D688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881737C-A133-4382-956E-8A911452DDB4}" type="pres">
      <dgm:prSet presAssocID="{49B7E939-63CB-4E05-BBBA-2967E66D688E}" presName="spaceRect" presStyleCnt="0"/>
      <dgm:spPr/>
    </dgm:pt>
    <dgm:pt modelId="{33747A5F-4FB3-42F4-9376-D6E7B3436A69}" type="pres">
      <dgm:prSet presAssocID="{49B7E939-63CB-4E05-BBBA-2967E66D688E}" presName="parTx" presStyleLbl="revTx" presStyleIdx="1" presStyleCnt="3">
        <dgm:presLayoutVars>
          <dgm:chMax val="0"/>
          <dgm:chPref val="0"/>
        </dgm:presLayoutVars>
      </dgm:prSet>
      <dgm:spPr/>
    </dgm:pt>
    <dgm:pt modelId="{0FD2CE18-3F5F-4BB3-9105-5CCEF5B6D538}" type="pres">
      <dgm:prSet presAssocID="{49B7E939-63CB-4E05-BBBA-2967E66D688E}" presName="desTx" presStyleLbl="revTx" presStyleIdx="2" presStyleCnt="3">
        <dgm:presLayoutVars/>
      </dgm:prSet>
      <dgm:spPr/>
    </dgm:pt>
  </dgm:ptLst>
  <dgm:cxnLst>
    <dgm:cxn modelId="{195FE518-ECB1-4830-B846-F161BCA38591}" srcId="{49B7E939-63CB-4E05-BBBA-2967E66D688E}" destId="{CEC9431B-AC02-4DBB-AAEF-85D4008D0B69}" srcOrd="2" destOrd="0" parTransId="{D3C1D01C-43DA-4740-8C54-5D35AA03493E}" sibTransId="{6BB1D20C-A250-45F7-9C25-4BF25071F7D4}"/>
    <dgm:cxn modelId="{566AE222-A03F-40F9-92F1-237FF8849D46}" type="presOf" srcId="{4F74155F-E183-40BE-AF15-5DC2A65581C4}" destId="{0FD2CE18-3F5F-4BB3-9105-5CCEF5B6D538}" srcOrd="0" destOrd="0" presId="urn:microsoft.com/office/officeart/2018/2/layout/IconVerticalSolidList"/>
    <dgm:cxn modelId="{EBCA412C-0620-4347-B65E-B12BCE5535A3}" type="presOf" srcId="{CE3E1C2F-6118-43E9-9805-F19DFD26B6DF}" destId="{A8F9B96C-EA4E-48FA-81CA-22325AFDC004}" srcOrd="0" destOrd="0" presId="urn:microsoft.com/office/officeart/2018/2/layout/IconVerticalSolidList"/>
    <dgm:cxn modelId="{AA6B9E36-E3C3-41D7-8A88-448D218782D4}" type="presOf" srcId="{20AE5525-99CA-411E-B71A-D59A244385FE}" destId="{0FD2CE18-3F5F-4BB3-9105-5CCEF5B6D538}" srcOrd="0" destOrd="4" presId="urn:microsoft.com/office/officeart/2018/2/layout/IconVerticalSolidList"/>
    <dgm:cxn modelId="{E9480F6D-53AE-4F1D-8087-8058E60A1CD9}" type="presOf" srcId="{96600378-B94C-417F-BF2D-4E7E0ACEA8BA}" destId="{0FD2CE18-3F5F-4BB3-9105-5CCEF5B6D538}" srcOrd="0" destOrd="3" presId="urn:microsoft.com/office/officeart/2018/2/layout/IconVerticalSolidList"/>
    <dgm:cxn modelId="{D1234D70-5E58-4F6A-8F38-1D19474D77C1}" type="presOf" srcId="{28C8EAF7-8E64-4EC7-96F5-911D3B8C8D94}" destId="{CC78D348-5715-4A65-9D7E-4CB7DDA4B4CD}" srcOrd="0" destOrd="0" presId="urn:microsoft.com/office/officeart/2018/2/layout/IconVerticalSolidList"/>
    <dgm:cxn modelId="{2E954676-44E1-4A83-BEBF-E7E7E95F6E89}" srcId="{28C8EAF7-8E64-4EC7-96F5-911D3B8C8D94}" destId="{CE3E1C2F-6118-43E9-9805-F19DFD26B6DF}" srcOrd="0" destOrd="0" parTransId="{1FF0484D-B1BB-4BAB-9744-06FF68A7AB69}" sibTransId="{8070EAB2-07CC-46C3-B243-CADEC904AFBD}"/>
    <dgm:cxn modelId="{3BF46358-53DB-48ED-8057-10658D91E939}" srcId="{49B7E939-63CB-4E05-BBBA-2967E66D688E}" destId="{2AC09C16-AAD6-48EF-B253-D76EB412BC47}" srcOrd="1" destOrd="0" parTransId="{C8873942-40E0-4065-A940-FDA6236D53C2}" sibTransId="{39185BC0-C6C0-49C6-9E1C-5196C464A86D}"/>
    <dgm:cxn modelId="{AF75F197-3A1A-4585-976C-6A810AC12F24}" srcId="{49B7E939-63CB-4E05-BBBA-2967E66D688E}" destId="{20AE5525-99CA-411E-B71A-D59A244385FE}" srcOrd="4" destOrd="0" parTransId="{83CDEE48-9461-4A99-85BE-37E8734424B5}" sibTransId="{3433EB13-3B07-477C-AEE5-BEE2B746B1F2}"/>
    <dgm:cxn modelId="{17C37D9E-3121-4B8B-8F4A-479EFA47DE87}" type="presOf" srcId="{2AC09C16-AAD6-48EF-B253-D76EB412BC47}" destId="{0FD2CE18-3F5F-4BB3-9105-5CCEF5B6D538}" srcOrd="0" destOrd="1" presId="urn:microsoft.com/office/officeart/2018/2/layout/IconVerticalSolidList"/>
    <dgm:cxn modelId="{8CFF54A1-FF6A-4C3E-B38E-D17FFE0AE687}" srcId="{28C8EAF7-8E64-4EC7-96F5-911D3B8C8D94}" destId="{49B7E939-63CB-4E05-BBBA-2967E66D688E}" srcOrd="1" destOrd="0" parTransId="{79A4B4BA-00A9-467B-8D62-B3BB1CC7C88B}" sibTransId="{339B9804-D96B-46DB-ACAC-724BB4976321}"/>
    <dgm:cxn modelId="{69A2F0A8-2023-4AF9-8000-B0DB92D14114}" srcId="{49B7E939-63CB-4E05-BBBA-2967E66D688E}" destId="{4F74155F-E183-40BE-AF15-5DC2A65581C4}" srcOrd="0" destOrd="0" parTransId="{871819F4-55E2-4EB9-ABFD-9521D9A8B321}" sibTransId="{4CCCD60A-7DAB-4A2B-9AA9-5829AE564AE3}"/>
    <dgm:cxn modelId="{770789B1-1E68-4343-9CCA-051AEEDCEB4D}" srcId="{49B7E939-63CB-4E05-BBBA-2967E66D688E}" destId="{96600378-B94C-417F-BF2D-4E7E0ACEA8BA}" srcOrd="3" destOrd="0" parTransId="{ABADC138-C261-485E-949D-5EAC6D16253A}" sibTransId="{F6A5C7AB-7F11-4EA1-A9EC-1BFC9E247C4B}"/>
    <dgm:cxn modelId="{AF7875F2-1B21-4C91-9B75-A02A4995CC0B}" type="presOf" srcId="{49B7E939-63CB-4E05-BBBA-2967E66D688E}" destId="{33747A5F-4FB3-42F4-9376-D6E7B3436A69}" srcOrd="0" destOrd="0" presId="urn:microsoft.com/office/officeart/2018/2/layout/IconVerticalSolidList"/>
    <dgm:cxn modelId="{3F1994F7-2A0C-4898-8861-026000D66B20}" type="presOf" srcId="{CEC9431B-AC02-4DBB-AAEF-85D4008D0B69}" destId="{0FD2CE18-3F5F-4BB3-9105-5CCEF5B6D538}" srcOrd="0" destOrd="2" presId="urn:microsoft.com/office/officeart/2018/2/layout/IconVerticalSolidList"/>
    <dgm:cxn modelId="{09B0BFA0-D165-4FF5-9328-D42F603B7386}" type="presParOf" srcId="{CC78D348-5715-4A65-9D7E-4CB7DDA4B4CD}" destId="{840CD068-8820-4123-83C6-4233170514C7}" srcOrd="0" destOrd="0" presId="urn:microsoft.com/office/officeart/2018/2/layout/IconVerticalSolidList"/>
    <dgm:cxn modelId="{620B0B04-1EB5-488D-AEFB-537585985CB1}" type="presParOf" srcId="{840CD068-8820-4123-83C6-4233170514C7}" destId="{624D7716-F7D8-4BD3-BEFD-CC100F4D08C4}" srcOrd="0" destOrd="0" presId="urn:microsoft.com/office/officeart/2018/2/layout/IconVerticalSolidList"/>
    <dgm:cxn modelId="{CA2EDC05-6C3B-4491-BA69-A93042478CAE}" type="presParOf" srcId="{840CD068-8820-4123-83C6-4233170514C7}" destId="{5A696EB0-6D0B-4259-AF7F-BA17C61D01E1}" srcOrd="1" destOrd="0" presId="urn:microsoft.com/office/officeart/2018/2/layout/IconVerticalSolidList"/>
    <dgm:cxn modelId="{F8550DD5-ACAE-45D4-BD46-1E415E26CBFD}" type="presParOf" srcId="{840CD068-8820-4123-83C6-4233170514C7}" destId="{2185A2F9-CC51-4351-A396-CEA6B648CFFD}" srcOrd="2" destOrd="0" presId="urn:microsoft.com/office/officeart/2018/2/layout/IconVerticalSolidList"/>
    <dgm:cxn modelId="{09AB915C-E2CB-4EC8-B99D-1615AA015210}" type="presParOf" srcId="{840CD068-8820-4123-83C6-4233170514C7}" destId="{A8F9B96C-EA4E-48FA-81CA-22325AFDC004}" srcOrd="3" destOrd="0" presId="urn:microsoft.com/office/officeart/2018/2/layout/IconVerticalSolidList"/>
    <dgm:cxn modelId="{D8D68A5E-FD8F-4109-93DB-B32BBF786543}" type="presParOf" srcId="{CC78D348-5715-4A65-9D7E-4CB7DDA4B4CD}" destId="{07303BA2-F97A-43C8-A16A-B9FB0C557344}" srcOrd="1" destOrd="0" presId="urn:microsoft.com/office/officeart/2018/2/layout/IconVerticalSolidList"/>
    <dgm:cxn modelId="{89099DC1-8FDB-4EE6-AF9C-4EDA1FC8C08E}" type="presParOf" srcId="{CC78D348-5715-4A65-9D7E-4CB7DDA4B4CD}" destId="{38AB605F-E67C-4998-9D1C-4CB5F424304B}" srcOrd="2" destOrd="0" presId="urn:microsoft.com/office/officeart/2018/2/layout/IconVerticalSolidList"/>
    <dgm:cxn modelId="{26B0D536-E483-4838-BEE2-441F36608C06}" type="presParOf" srcId="{38AB605F-E67C-4998-9D1C-4CB5F424304B}" destId="{DA2D9CB5-8BED-498E-AD08-637556107223}" srcOrd="0" destOrd="0" presId="urn:microsoft.com/office/officeart/2018/2/layout/IconVerticalSolidList"/>
    <dgm:cxn modelId="{332683BA-F011-4136-BAAE-1900C2C3005B}" type="presParOf" srcId="{38AB605F-E67C-4998-9D1C-4CB5F424304B}" destId="{D5DDBEAA-17C1-41BE-829F-BDABA1CAFFA6}" srcOrd="1" destOrd="0" presId="urn:microsoft.com/office/officeart/2018/2/layout/IconVerticalSolidList"/>
    <dgm:cxn modelId="{7D1DA060-EA06-4AFF-BDC6-388FBB574184}" type="presParOf" srcId="{38AB605F-E67C-4998-9D1C-4CB5F424304B}" destId="{E881737C-A133-4382-956E-8A911452DDB4}" srcOrd="2" destOrd="0" presId="urn:microsoft.com/office/officeart/2018/2/layout/IconVerticalSolidList"/>
    <dgm:cxn modelId="{2DD31547-3395-4743-BA16-F711F9DFB451}" type="presParOf" srcId="{38AB605F-E67C-4998-9D1C-4CB5F424304B}" destId="{33747A5F-4FB3-42F4-9376-D6E7B3436A69}" srcOrd="3" destOrd="0" presId="urn:microsoft.com/office/officeart/2018/2/layout/IconVerticalSolidList"/>
    <dgm:cxn modelId="{C4A8957E-43D0-40A2-BF05-F853FED3E089}" type="presParOf" srcId="{38AB605F-E67C-4998-9D1C-4CB5F424304B}" destId="{0FD2CE18-3F5F-4BB3-9105-5CCEF5B6D53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D7716-F7D8-4BD3-BEFD-CC100F4D08C4}">
      <dsp:nvSpPr>
        <dsp:cNvPr id="0" name=""/>
        <dsp:cNvSpPr/>
      </dsp:nvSpPr>
      <dsp:spPr>
        <a:xfrm>
          <a:off x="0" y="709959"/>
          <a:ext cx="10747917" cy="13028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96EB0-6D0B-4259-AF7F-BA17C61D01E1}">
      <dsp:nvSpPr>
        <dsp:cNvPr id="0" name=""/>
        <dsp:cNvSpPr/>
      </dsp:nvSpPr>
      <dsp:spPr>
        <a:xfrm>
          <a:off x="394113" y="1003101"/>
          <a:ext cx="716569" cy="716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9B96C-EA4E-48FA-81CA-22325AFDC004}">
      <dsp:nvSpPr>
        <dsp:cNvPr id="0" name=""/>
        <dsp:cNvSpPr/>
      </dsp:nvSpPr>
      <dsp:spPr>
        <a:xfrm>
          <a:off x="1504795" y="709959"/>
          <a:ext cx="9241650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Organize meetings (2 per year) and make stronger  connections with other initiatives</a:t>
          </a:r>
        </a:p>
      </dsp:txBody>
      <dsp:txXfrm>
        <a:off x="1504795" y="709959"/>
        <a:ext cx="9241650" cy="1302853"/>
      </dsp:txXfrm>
    </dsp:sp>
    <dsp:sp modelId="{DA2D9CB5-8BED-498E-AD08-637556107223}">
      <dsp:nvSpPr>
        <dsp:cNvPr id="0" name=""/>
        <dsp:cNvSpPr/>
      </dsp:nvSpPr>
      <dsp:spPr>
        <a:xfrm>
          <a:off x="0" y="2338525"/>
          <a:ext cx="10747917" cy="130285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DBEAA-17C1-41BE-829F-BDABA1CAFFA6}">
      <dsp:nvSpPr>
        <dsp:cNvPr id="0" name=""/>
        <dsp:cNvSpPr/>
      </dsp:nvSpPr>
      <dsp:spPr>
        <a:xfrm>
          <a:off x="394113" y="2631667"/>
          <a:ext cx="716569" cy="716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47A5F-4FB3-42F4-9376-D6E7B3436A69}">
      <dsp:nvSpPr>
        <dsp:cNvPr id="0" name=""/>
        <dsp:cNvSpPr/>
      </dsp:nvSpPr>
      <dsp:spPr>
        <a:xfrm>
          <a:off x="1504795" y="2338525"/>
          <a:ext cx="4836562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Propose a first meeting (Early June and Sep/Oct 2024):</a:t>
          </a:r>
        </a:p>
      </dsp:txBody>
      <dsp:txXfrm>
        <a:off x="1504795" y="2338525"/>
        <a:ext cx="4836562" cy="1302853"/>
      </dsp:txXfrm>
    </dsp:sp>
    <dsp:sp modelId="{0FD2CE18-3F5F-4BB3-9105-5CCEF5B6D538}">
      <dsp:nvSpPr>
        <dsp:cNvPr id="0" name=""/>
        <dsp:cNvSpPr/>
      </dsp:nvSpPr>
      <dsp:spPr>
        <a:xfrm>
          <a:off x="6341357" y="2338525"/>
          <a:ext cx="4405088" cy="130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885" tIns="137885" rIns="137885" bIns="13788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WG 2/3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CoastWAVE 2.0 Component 3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N-Africa Norad Funded GLOSS Project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Countries investing /interested in SL network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MONGOOS, EuroGOOS</a:t>
          </a:r>
        </a:p>
      </dsp:txBody>
      <dsp:txXfrm>
        <a:off x="6341357" y="2338525"/>
        <a:ext cx="4405088" cy="1302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13808-37BD-4204-B433-4DC3095512BE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FF8DB-38DC-4B8A-A743-A1C7B0F4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9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F8DB-38DC-4B8A-A743-A1C7B0F492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2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F8DB-38DC-4B8A-A743-A1C7B0F492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5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F8DB-38DC-4B8A-A743-A1C7B0F492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1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FF8DB-38DC-4B8A-A743-A1C7B0F49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9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43254-8EB6-110B-4BAB-BB2641F33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262D3-E422-1CFE-0B07-79A1CAB89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9F58A-0382-9F87-C547-F43ABFA29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56EE0-1371-EFC4-A29B-FD1C4176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98108-98D9-60AB-0E78-C1FA20DA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F5C1-0BD5-BA33-30DE-096698A8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041AA-457D-ACD1-56A4-3CEEA4D46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C305E-56C2-CB10-3E01-B1931950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2C846-E8E6-0947-2F0A-A9D45CFE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9CFD6-94CD-4CC1-FEA1-E307CB9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95A02-6165-A754-5D85-541D3D2D2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6276F-87BF-0782-8F2B-496119D96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06A0B-3C17-B8A5-4FFF-4472889DE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A238D-9572-7420-B6EE-80CBED442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2C66-7AA4-8819-6B99-A7AF6618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593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6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49F0B-2649-4866-0209-6C4F21CD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225E0-0124-8C00-1CF0-63D2F702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656D-8DB0-21F0-F1E5-8BAB41F9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9E2FA-015C-8C75-0CBF-F574D0F9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7F4C-6B63-07AB-AECC-1460D8A2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6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C8A14-9495-B331-4E81-43219407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12FD6-F918-2B32-89BC-504C0153C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61AB-74E8-9820-FA46-D2EEB001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50C76-45A4-EDF2-F194-45AC7872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45C29-F5E8-5D78-6744-B4C539BD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6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CBA6-33AE-5E9D-F34B-A528C1F8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26BBF-D05A-779F-4D81-E5E26AEF5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21EA8-07C8-51AC-2A2D-341F76865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B379-88EB-1195-A9C4-60C823E24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02816-04F9-94EB-AB3D-67AAD261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C0CA6-791F-FC02-7495-A4A623E2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7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6A47E-69C0-F817-AA4B-96F91E71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FDDD9-28F9-FCD5-742A-5EC2E4094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93A65-188F-3FE8-216A-3AEBCE24B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FE6C6-871A-8FAB-279B-CBF014A77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60D35-A1A4-91BD-CAF2-23EAA02B7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623AC-7753-A913-A3F7-093FC14A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48086-1923-6117-9E4F-7F7795B8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28AF9-D4B0-66AD-EF4A-0ED38F18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1F6B-368C-5F30-0837-9DD5430D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F9D56-4DDE-9941-D4EF-3117AB0A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21E7A0-E774-C803-7E06-31EB2F91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246D8-E5F0-E640-7100-DA283377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EFBCC-3ED4-C731-584E-37C25100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49175-3C57-5CF5-6753-1B29ACF4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EA530-8F4C-6C5B-1C16-533A624A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68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559E-BAC9-E28E-7E06-B26A3447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CB02-AD73-8EA7-9D91-1C94665D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778B4-49D9-5D96-DEC7-EDBB450B6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65D7E-3A64-B26D-923A-4BD28C11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F1B68-BA13-D129-2E48-2D77C9E0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7AB1D-B63E-92F5-B9B0-79FE4C26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5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5C76-D339-9E0A-C9FE-F845A51E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8AE27-22D3-D90D-7643-304FDF2D6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2F46C-F6E0-FEC6-F388-D5CCFC1B2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3808A-A80F-79B3-FF47-A00EEB228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4C2E17-2E3E-E0A4-DDC8-56330278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45ADE-0BD0-FB47-D68E-DB1CD27CD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8CA438-9444-CC2B-9F2F-B2E32B30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E18DE-44C5-FD8A-8D9A-4E7AE8BBA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3B829-6DEE-2162-CE23-D10E7C461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93FB2-8627-4B55-89A0-C27131116C57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4E8BE-0379-FC2C-C03E-4F7629AD3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B77B3-BCDC-8D42-F423-9CA6A06E4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5EF3-AA75-4A1D-BA35-93EB0CBEA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3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7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ingv.it/cat/e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6788" y="2397948"/>
            <a:ext cx="56449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a Strategic  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Plan?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 Level Monitoring Network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NEAMTWS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7720" y="3948951"/>
            <a:ext cx="44313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Denis Chang Seng, PhD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Programme Specialist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ICG/NEAMTWS Technical Secretary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CoastWAVE Project Officer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Tsunami Resilience Section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 IOC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5B579A-C738-393D-9D5C-244975859B1A}"/>
              </a:ext>
            </a:extLst>
          </p:cNvPr>
          <p:cNvSpPr txBox="1"/>
          <p:nvPr/>
        </p:nvSpPr>
        <p:spPr>
          <a:xfrm>
            <a:off x="6096000" y="1247283"/>
            <a:ext cx="564495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ICG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-NEAMTWS Steering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 May 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E985-8026-ADBA-5641-379CFFD9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600" b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br>
              <a:rPr lang="en-US" sz="3600" b="1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4. IDSL-</a:t>
            </a:r>
            <a:r>
              <a:rPr lang="en-US" sz="3600" dirty="0">
                <a:solidFill>
                  <a:srgbClr val="0070C0"/>
                </a:solidFill>
              </a:rPr>
              <a:t>Inexpensive Device for Sea-Level Measurement (IDSL</a:t>
            </a:r>
            <a:r>
              <a:rPr lang="en-US" sz="3600" dirty="0"/>
              <a:t>)</a:t>
            </a:r>
            <a:br>
              <a:rPr lang="en-US" b="1" dirty="0"/>
            </a:br>
            <a:br>
              <a:rPr lang="en-US" sz="2546" dirty="0"/>
            </a:br>
            <a:br>
              <a:rPr lang="en-US" sz="4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520EB2-7842-D26E-C21A-24470512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1784868"/>
          </a:xfrm>
        </p:spPr>
        <p:txBody>
          <a:bodyPr>
            <a:normAutofit fontScale="77500" lnSpcReduction="20000"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Continue to maintain IDSL as part of </a:t>
            </a:r>
            <a:r>
              <a:rPr lang="en-US" sz="3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US" sz="3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projects  as far as we can go. Training and training material already provided, but </a:t>
            </a:r>
            <a:r>
              <a:rPr lang="en-US" sz="3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is a </a:t>
            </a:r>
            <a:r>
              <a:rPr lang="en-US" sz="3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to transit to a more robust and sustainable  SLD (Affordable).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4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Stronger connection of WG 2/3 with </a:t>
            </a:r>
            <a:r>
              <a:rPr lang="en-US" sz="3400" b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US" sz="34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2.0</a:t>
            </a:r>
            <a:endParaRPr lang="en-US" sz="28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9BE70-D0FF-96A2-47FF-D8FB9E26A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9" b="6439"/>
          <a:stretch/>
        </p:blipFill>
        <p:spPr>
          <a:xfrm>
            <a:off x="0" y="2723322"/>
            <a:ext cx="12192000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3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F9978-FA6F-3448-44F6-9B641F6C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 fontScale="90000"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IOC GLOSS</a:t>
            </a: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altLang="en-US" sz="2000" dirty="0"/>
              <a:t>Develop GLOSS Core Network</a:t>
            </a:r>
            <a:b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altLang="en-US" sz="2000" dirty="0"/>
              <a:t>GCN): Global array of gauges spaced 500-1000 km apart. Geographically balanced. Open ocean locations. Best technology.</a:t>
            </a:r>
            <a:r>
              <a:rPr lang="en-US" altLang="en-US" sz="2000" dirty="0">
                <a:solidFill>
                  <a:schemeClr val="accent2"/>
                </a:solidFill>
              </a:rPr>
              <a:t> </a:t>
            </a:r>
            <a:br>
              <a:rPr lang="en-GB" altLang="en-US" sz="1400" dirty="0">
                <a:solidFill>
                  <a:schemeClr val="accent2"/>
                </a:solidFill>
              </a:rPr>
            </a:br>
            <a:endParaRPr lang="en-US" sz="3600" dirty="0"/>
          </a:p>
        </p:txBody>
      </p:sp>
      <p:pic>
        <p:nvPicPr>
          <p:cNvPr id="4" name="Picture 4" descr="A map with post-it notes on it&#10;&#10;Description automatically generated">
            <a:extLst>
              <a:ext uri="{FF2B5EF4-FFF2-40B4-BE49-F238E27FC236}">
                <a16:creationId xmlns:a16="http://schemas.microsoft.com/office/drawing/2014/main" id="{66FF841D-9873-0C98-D5BE-C44BD729F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7" b="28587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3238-596A-338D-CC5D-5BE3509A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832677"/>
          </a:xfrm>
        </p:spPr>
        <p:txBody>
          <a:bodyPr anchor="ctr"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GLOSS-North Africa </a:t>
            </a:r>
            <a:r>
              <a:rPr lang="en-U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NORAD Funded 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I</a:t>
            </a:r>
            <a:r>
              <a:rPr lang="en-U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nitiative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(Bernardo Aliaga, Technical Secretary of GLOOS)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GLOSSS stations are being considered for Morocco (Tan Tan) and Egypt (Alexandria,)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IDSL station in Alexandria installed as part of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CoastWAVE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project will likely be relocated and will be replaced by a GLOSS Quality station.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omprehensive regional training  envisaged etc.  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011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1FA6-C6B0-1E53-2AFE-687ED8D2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4548" y="17426"/>
            <a:ext cx="2796542" cy="1810331"/>
          </a:xfrm>
        </p:spPr>
        <p:txBody>
          <a:bodyPr anchor="t">
            <a:normAutofit fontScale="90000"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6. New Investments (Member States) </a:t>
            </a:r>
          </a:p>
        </p:txBody>
      </p:sp>
      <p:pic>
        <p:nvPicPr>
          <p:cNvPr id="2050" name="Picture 2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58DEA72F-DB57-7918-3445-A165C1C84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r="8593"/>
          <a:stretch/>
        </p:blipFill>
        <p:spPr bwMode="auto">
          <a:xfrm>
            <a:off x="3213930" y="17426"/>
            <a:ext cx="6009994" cy="566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2" name="Straight Connector 2061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4400A-C0F4-4A1A-7D2D-26A2A50E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4434" y="1351723"/>
            <a:ext cx="2786656" cy="5344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rgbClr val="0070C0"/>
                </a:solidFill>
              </a:rPr>
              <a:t>Notably, including </a:t>
            </a:r>
          </a:p>
          <a:p>
            <a:pPr marL="0" indent="0">
              <a:buNone/>
            </a:pPr>
            <a:endParaRPr lang="en-US" sz="1900" dirty="0"/>
          </a:p>
          <a:p>
            <a:r>
              <a:rPr lang="en-US" sz="1900" b="1" dirty="0">
                <a:solidFill>
                  <a:srgbClr val="0070C0"/>
                </a:solidFill>
              </a:rPr>
              <a:t>Italy</a:t>
            </a:r>
            <a:r>
              <a:rPr lang="en-US" sz="1900" dirty="0"/>
              <a:t>: Replaced IDSL. 6 New SLS</a:t>
            </a:r>
          </a:p>
          <a:p>
            <a:endParaRPr lang="en-US" sz="1900" dirty="0"/>
          </a:p>
          <a:p>
            <a:r>
              <a:rPr lang="en-US" sz="1900" b="1" dirty="0">
                <a:solidFill>
                  <a:srgbClr val="0070C0"/>
                </a:solidFill>
              </a:rPr>
              <a:t>Israel</a:t>
            </a:r>
            <a:r>
              <a:rPr lang="en-US" sz="1900" dirty="0"/>
              <a:t>: Indicated the need to replace IDSL</a:t>
            </a:r>
          </a:p>
          <a:p>
            <a:endParaRPr lang="en-US" sz="1900" dirty="0"/>
          </a:p>
          <a:p>
            <a:r>
              <a:rPr lang="en-US" sz="1900" b="1" dirty="0">
                <a:solidFill>
                  <a:srgbClr val="0070C0"/>
                </a:solidFill>
              </a:rPr>
              <a:t>Portugal: </a:t>
            </a:r>
            <a:r>
              <a:rPr lang="en-US" sz="1900" dirty="0"/>
              <a:t>New Multi-parameter Stations installed </a:t>
            </a:r>
          </a:p>
          <a:p>
            <a:endParaRPr lang="en-US" sz="1900" dirty="0"/>
          </a:p>
          <a:p>
            <a:r>
              <a:rPr lang="en-US" sz="1800" b="1" dirty="0">
                <a:solidFill>
                  <a:srgbClr val="0070C0"/>
                </a:solidFill>
              </a:rPr>
              <a:t>Greece</a:t>
            </a:r>
            <a:r>
              <a:rPr lang="en-US" sz="1800" dirty="0"/>
              <a:t>: </a:t>
            </a:r>
            <a:r>
              <a:rPr lang="en-US" sz="1800" spc="5" dirty="0">
                <a:solidFill>
                  <a:srgbClr val="000000"/>
                </a:solidFill>
                <a:latin typeface="+mn-lt"/>
                <a:cs typeface="Trebuchet MS"/>
              </a:rPr>
              <a:t>A tender for the purchase of 12 new tide gauges is pending for 2024 </a:t>
            </a:r>
            <a:endParaRPr lang="en-US" sz="1900" dirty="0"/>
          </a:p>
          <a:p>
            <a:r>
              <a:rPr lang="en-US" sz="1900" b="1" dirty="0">
                <a:solidFill>
                  <a:srgbClr val="0070C0"/>
                </a:solidFill>
              </a:rPr>
              <a:t>Turkey</a:t>
            </a:r>
            <a:r>
              <a:rPr lang="en-US" sz="1900" dirty="0"/>
              <a:t>: 20 to be installed starting in 2023. 19 installed ( Comm Didem Cambaz)</a:t>
            </a:r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F2A24-D1C2-0959-AD18-1D564F8365D4}"/>
              </a:ext>
            </a:extLst>
          </p:cNvPr>
          <p:cNvSpPr txBox="1"/>
          <p:nvPr/>
        </p:nvSpPr>
        <p:spPr>
          <a:xfrm>
            <a:off x="3194127" y="5473005"/>
            <a:ext cx="6000109" cy="138499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 National Institute for Environmental Protection and Research (ISPRA) launched in May 2021, within the </a:t>
            </a:r>
            <a:r>
              <a:rPr lang="en-US" sz="14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SiAM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- </a:t>
            </a:r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Italian National Alert System for Tsunamis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framework, a program for enhancing the implementation of high precision and high-frequency long wave measurement network with the installation of six new stations for sea-level measurement able to withstand severe operating conditions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FA75B4-58C7-3CB3-2A47-57DFEB54F4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29" t="33258" r="33680" b="20635"/>
          <a:stretch/>
        </p:blipFill>
        <p:spPr>
          <a:xfrm>
            <a:off x="-1" y="655988"/>
            <a:ext cx="3184241" cy="2393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FBFAC-C9D0-A9C4-D5B5-8406B8D8B9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920" t="32666" r="4355" b="4869"/>
          <a:stretch/>
        </p:blipFill>
        <p:spPr>
          <a:xfrm>
            <a:off x="0" y="4273868"/>
            <a:ext cx="3213930" cy="26161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BAEF30-7455-8AFA-D3A4-BBF7B528E63D}"/>
              </a:ext>
            </a:extLst>
          </p:cNvPr>
          <p:cNvSpPr/>
          <p:nvPr/>
        </p:nvSpPr>
        <p:spPr>
          <a:xfrm>
            <a:off x="0" y="17426"/>
            <a:ext cx="3184241" cy="6267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NIEP New  tide auges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224AA-60B3-8659-3414-32D364A4ED10}"/>
              </a:ext>
            </a:extLst>
          </p:cNvPr>
          <p:cNvSpPr txBox="1"/>
          <p:nvPr/>
        </p:nvSpPr>
        <p:spPr>
          <a:xfrm>
            <a:off x="-3" y="3061702"/>
            <a:ext cx="3213930" cy="144655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France major modernization in 2022 (50)</a:t>
            </a:r>
            <a:r>
              <a:rPr lang="en-US" sz="2000" dirty="0"/>
              <a:t> </a:t>
            </a:r>
            <a:r>
              <a:rPr lang="en-US" sz="1600" dirty="0">
                <a:solidFill>
                  <a:schemeClr val="bg1"/>
                </a:solidFill>
              </a:rPr>
              <a:t>SHOM has secured in 2023 a long term support from French government, to fulfill its mandate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E27F40-5CAF-E1C4-0033-85FD9A43EC16}"/>
              </a:ext>
            </a:extLst>
          </p:cNvPr>
          <p:cNvCxnSpPr/>
          <p:nvPr/>
        </p:nvCxnSpPr>
        <p:spPr>
          <a:xfrm>
            <a:off x="9194236" y="17426"/>
            <a:ext cx="0" cy="6823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35F8-2EF5-5C4C-DAEF-C96373F7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6" y="365125"/>
            <a:ext cx="4211517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Strengthen Engagement with N-African Countries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12C62-26AF-1551-F60B-05A2B95B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94" y="2509023"/>
            <a:ext cx="3864046" cy="3983852"/>
          </a:xfrm>
        </p:spPr>
        <p:txBody>
          <a:bodyPr/>
          <a:lstStyle/>
          <a:p>
            <a:r>
              <a:rPr lang="en-US" sz="1800" b="1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</a:rPr>
              <a:t>Béchir</a:t>
            </a:r>
            <a:r>
              <a:rPr lang="en-US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</a:rPr>
              <a:t> BEJAOUI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recently designated as NFP of IOC in Tunisia (Email of 10 April 2024)</a:t>
            </a:r>
          </a:p>
          <a:p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</a:rPr>
              <a:t>Expressed interest in </a:t>
            </a:r>
            <a:r>
              <a:rPr lang="en-US" sz="1800" dirty="0" err="1">
                <a:latin typeface="Calibri" panose="020F0502020204030204" pitchFamily="34" charset="0"/>
                <a:ea typeface="DengXian" panose="02010600030101010101" pitchFamily="2" charset="-122"/>
              </a:rPr>
              <a:t>CoastWAVE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</a:rPr>
              <a:t> 2.0 Project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</a:rPr>
              <a:t>New cooperation Opportunities  to:</a:t>
            </a:r>
          </a:p>
          <a:p>
            <a:pPr lvl="1"/>
            <a:r>
              <a:rPr lang="en-US" sz="1400" dirty="0"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</a:rPr>
              <a:t>Establish TWFP and TNC in Tunisia 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DengXian" panose="02010600030101010101" pitchFamily="2" charset="-122"/>
              </a:rPr>
              <a:t>Engage  on SL Stations and other activities</a:t>
            </a:r>
          </a:p>
          <a:p>
            <a:endParaRPr lang="en-US" sz="1800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DAE41E-13B2-291C-D036-C820DF9D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C89FD74-9DB9-353B-78B8-1B9F30E1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080" y="327806"/>
            <a:ext cx="2940913" cy="560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8EBBE-5103-54D3-BD05-C16D78204911}"/>
              </a:ext>
            </a:extLst>
          </p:cNvPr>
          <p:cNvSpPr txBox="1"/>
          <p:nvPr/>
        </p:nvSpPr>
        <p:spPr>
          <a:xfrm>
            <a:off x="5044962" y="5934670"/>
            <a:ext cx="2448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10.</a:t>
            </a:r>
            <a:r>
              <a:rPr lang="en-US" sz="1800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Map of TNHOC tide gauges in Tunisia (</a:t>
            </a:r>
            <a:r>
              <a:rPr lang="en-US" sz="1800" i="0" dirty="0" err="1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Saidani</a:t>
            </a:r>
            <a:r>
              <a:rPr lang="en-US" sz="1800" i="0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2007)</a:t>
            </a:r>
            <a:endParaRPr lang="en-US" sz="18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090755-C21A-02A9-D42E-75601F3CE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4" y="327806"/>
            <a:ext cx="4634333" cy="560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D2531-91A2-D833-2BF3-9153B429B8C6}"/>
              </a:ext>
            </a:extLst>
          </p:cNvPr>
          <p:cNvSpPr txBox="1"/>
          <p:nvPr/>
        </p:nvSpPr>
        <p:spPr>
          <a:xfrm>
            <a:off x="7643160" y="5971991"/>
            <a:ext cx="315107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1509395" algn="l"/>
              </a:tabLst>
            </a:pPr>
            <a:r>
              <a:rPr lang="en-C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11. 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 level observation system of APAL, Tunisia.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0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7109B-986C-6A6A-214F-51E45AFF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Way Forward </a:t>
            </a:r>
            <a:br>
              <a:rPr lang="en-US" b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  and Planning</a:t>
            </a:r>
            <a:br>
              <a:rPr lang="en-US" sz="44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DD19DE06-9817-72A3-28DD-165D499CF9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3649790"/>
              </p:ext>
            </p:extLst>
          </p:nvPr>
        </p:nvGraphicFramePr>
        <p:xfrm>
          <a:off x="838200" y="1452245"/>
          <a:ext cx="1074791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534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4298-7EB8-3192-428A-7BDDBC9A3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5B659-FCCA-6E29-DD64-320E0B1AFA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DA53A-35EA-5E50-6C80-F873C7FD9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6485" cy="527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6798A-87C6-F7DF-9A37-D6FC306D1B3E}"/>
              </a:ext>
            </a:extLst>
          </p:cNvPr>
          <p:cNvSpPr txBox="1"/>
          <p:nvPr/>
        </p:nvSpPr>
        <p:spPr>
          <a:xfrm>
            <a:off x="-14484" y="1795980"/>
            <a:ext cx="62168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 Level Monitoring Network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NEAMTWS</a:t>
            </a:r>
          </a:p>
        </p:txBody>
      </p:sp>
    </p:spTree>
    <p:extLst>
      <p:ext uri="{BB962C8B-B14F-4D97-AF65-F5344CB8AC3E}">
        <p14:creationId xmlns:p14="http://schemas.microsoft.com/office/powerpoint/2010/main" val="20542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074CE1-96F6-FC50-D1B7-8377DA7AA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882" t="21336" r="35650" b="5855"/>
          <a:stretch/>
        </p:blipFill>
        <p:spPr>
          <a:xfrm>
            <a:off x="-1" y="0"/>
            <a:ext cx="5101989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A0E56C-F107-5009-E0C5-39A50CAE6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6" t="25926" r="35251" b="5333"/>
          <a:stretch/>
        </p:blipFill>
        <p:spPr>
          <a:xfrm>
            <a:off x="5101988" y="0"/>
            <a:ext cx="5462427" cy="685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3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3B0D-458D-24C7-32AA-D274C576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ICG-NEAMTWS 2030 Strategy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 Level Networks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F3A1-BC87-6D45-838C-21E142E4D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</a:rPr>
              <a:t>Notes </a:t>
            </a:r>
          </a:p>
          <a:p>
            <a:r>
              <a:rPr lang="en-US" sz="2000" b="1" dirty="0"/>
              <a:t>Real time sea-level data are required to confirm whether a tsunami </a:t>
            </a:r>
            <a:r>
              <a:rPr lang="en-US" sz="2000" dirty="0"/>
              <a:t>has been generated by an earthquake or to cancel alerts if no tsunami is observed.</a:t>
            </a:r>
          </a:p>
          <a:p>
            <a:r>
              <a:rPr lang="en-US" sz="2000" b="1" dirty="0"/>
              <a:t>Denser networks are required in the areas that are close to the tsunamigenic zones. </a:t>
            </a:r>
          </a:p>
          <a:p>
            <a:r>
              <a:rPr lang="en-US" sz="2000" b="1" dirty="0"/>
              <a:t>Several countries are making efforts to upgrade their national sea level networks</a:t>
            </a:r>
            <a:r>
              <a:rPr lang="en-US" sz="2000" dirty="0"/>
              <a:t>, usually as part of a multi-purpose/multi-hazard system approach. </a:t>
            </a:r>
          </a:p>
          <a:p>
            <a:r>
              <a:rPr lang="en-US" sz="2000" b="1" dirty="0"/>
              <a:t>Many existing stations require upgrading to tsunami requirements.</a:t>
            </a:r>
          </a:p>
          <a:p>
            <a:r>
              <a:rPr lang="en-US" sz="2000" b="1" dirty="0"/>
              <a:t>Recent tsunamis have shown that sea-level information is not dense enough </a:t>
            </a:r>
            <a:r>
              <a:rPr lang="en-US" sz="2000" dirty="0"/>
              <a:t>even in the areas where potentially tsunamigenic earthquakes occur more frequently. </a:t>
            </a:r>
          </a:p>
          <a:p>
            <a:r>
              <a:rPr lang="en-US" sz="2000" b="1" dirty="0"/>
              <a:t>In complex areas with many islands, </a:t>
            </a:r>
            <a:r>
              <a:rPr lang="en-US" sz="2000" dirty="0"/>
              <a:t>an increase in the number of tide gauges in the islands is needed. </a:t>
            </a:r>
          </a:p>
          <a:p>
            <a:r>
              <a:rPr lang="en-US" sz="2000" b="1" dirty="0"/>
              <a:t>Major  sea-level gaps in N-Africa</a:t>
            </a:r>
          </a:p>
        </p:txBody>
      </p:sp>
    </p:spTree>
    <p:extLst>
      <p:ext uri="{BB962C8B-B14F-4D97-AF65-F5344CB8AC3E}">
        <p14:creationId xmlns:p14="http://schemas.microsoft.com/office/powerpoint/2010/main" val="33761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CC50D-1DDD-A4C1-88E6-3243F7DE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ICG-NEAMTWS 2030 Strategy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 Level Networks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50C5-284E-8E90-550E-809666E9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D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ensified Global Sea Level Observing System (GLOSS) network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may make relevant contributions to the TWS sea-level monitoring.</a:t>
            </a:r>
          </a:p>
          <a:p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</a:rPr>
              <a:t>C</a:t>
            </a:r>
            <a:r>
              <a:rPr lang="en-US" sz="2000" b="1" i="0" dirty="0">
                <a:effectLst/>
                <a:latin typeface="Arial" panose="020B0604020202020204" pitchFamily="34" charset="0"/>
              </a:rPr>
              <a:t>ollaboration with offshore observation networks for operational oceanography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in the Euro-Mediterranean region (MONGOOS, </a:t>
            </a:r>
            <a:r>
              <a:rPr lang="en-US" sz="2000" b="0" i="0" dirty="0" err="1">
                <a:effectLst/>
                <a:latin typeface="Arial" panose="020B0604020202020204" pitchFamily="34" charset="0"/>
              </a:rPr>
              <a:t>EuroGOOS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), could also be valuable. </a:t>
            </a:r>
          </a:p>
          <a:p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r>
              <a:rPr lang="en-US" sz="2000" b="0" i="0" dirty="0">
                <a:effectLst/>
                <a:latin typeface="Arial" panose="020B0604020202020204" pitchFamily="34" charset="0"/>
              </a:rPr>
              <a:t>The EU Joint Research Centre (JRC) has developed the Inexpensive Device for Sea Level Measurement (IDSL), a low-cost mareograph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516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15402-11A8-F083-28C2-9A47CC82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Implementation Plan &amp; Steps</a:t>
            </a:r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B77DE284-0075-2727-ADEA-CD0E01F79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8D24C-A3BD-FF0E-5679-E1606EF5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Evaluation/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Setting Targets : Optimal Design?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Transition Plan: Building on JRC IDSL Experimental 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Combining Resources and Efforts: IOC GLOSS (NORMAD Initiative): N-Africa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Investments (Member States)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 and Planning</a:t>
            </a: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8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70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B640E-AB7E-8349-05B5-FE56C94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28398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1. Evaluation of Sea Level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CE62-35CF-C8AB-F834-A841B3BE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364" y="1797916"/>
            <a:ext cx="771316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Evaluation of Sea Level Status in N-African countries (IOC UNESCO 2021)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017618-F7ED-73E5-C255-D98C92049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830" y="403304"/>
            <a:ext cx="3315509" cy="6051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BFA150-C544-6529-431D-B13C615E6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649" y="2766609"/>
            <a:ext cx="5943600" cy="33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1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A37CF-46E3-40AF-8E77-2C20B8C4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52300" cy="201032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Mapping of Existing Operational Sea Level Network for NEAMTWS</a:t>
            </a:r>
            <a:b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7DA0B-CA1B-568A-C9A8-A1B4CA727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620784" cy="4351338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200" b="1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U</a:t>
            </a:r>
            <a:r>
              <a:rPr lang="en-US" sz="2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pdate the real-time sea-level map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TSPs need to provide real time SL Network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(Location and number) yearly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IOC/ Tech Secretary. A PhD intern from BMKG to update 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200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2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6E847-4E2E-7B3E-EA36-CBDEC4913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5" t="36551" r="29887" b="4527"/>
          <a:stretch/>
        </p:blipFill>
        <p:spPr>
          <a:xfrm>
            <a:off x="4890500" y="1140852"/>
            <a:ext cx="6965530" cy="54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BD28-3DAB-6960-5412-40CF31C27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3. Setting a Target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Optimal Sea Level Network For NEAMTWS?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D413F-5C37-E286-26D1-AB384A2C1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34" y="1825624"/>
            <a:ext cx="6532986" cy="4943165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b="1" dirty="0"/>
              <a:t>How do we communicate our needs and what is  the optimal design SL targets/scenarios? </a:t>
            </a:r>
            <a:br>
              <a:rPr lang="en-US" dirty="0"/>
            </a:br>
            <a:endParaRPr lang="en-US" sz="2900" dirty="0"/>
          </a:p>
          <a:p>
            <a:pPr lvl="1"/>
            <a:r>
              <a:rPr lang="en-US" sz="2900" dirty="0"/>
              <a:t>In the case of Western Mediterranean, a network of around </a:t>
            </a:r>
            <a:r>
              <a:rPr lang="en-US" sz="2900" dirty="0">
                <a:solidFill>
                  <a:srgbClr val="0070C0"/>
                </a:solidFill>
              </a:rPr>
              <a:t>17 coastal tide gages</a:t>
            </a:r>
            <a:r>
              <a:rPr lang="en-US" sz="2900" dirty="0"/>
              <a:t> and 13 </a:t>
            </a:r>
            <a:r>
              <a:rPr lang="en-US" sz="2900" dirty="0" err="1"/>
              <a:t>tsunameters</a:t>
            </a:r>
            <a:r>
              <a:rPr lang="en-US" sz="2900" dirty="0"/>
              <a:t> located at 50 km along the shore is required to detect and measure nearly all tsunamis generated on the Northern coasts of Africa (F. Schindele´ 1 , A. Loevenbruck2 , and H. Hebert  (2008)</a:t>
            </a:r>
          </a:p>
          <a:p>
            <a:pPr lvl="1"/>
            <a:endParaRPr lang="en-US" dirty="0"/>
          </a:p>
          <a:p>
            <a:r>
              <a:rPr lang="en-US" dirty="0"/>
              <a:t>New knowledge about optimal sea level network for NEAMTWS? </a:t>
            </a:r>
          </a:p>
          <a:p>
            <a:endParaRPr lang="en-US" dirty="0"/>
          </a:p>
          <a:p>
            <a:r>
              <a:rPr lang="en-US" dirty="0"/>
              <a:t>How to do this assessment? What is needed?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D27A9-2325-4A06-93D7-729F4131F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15" t="23300" r="17424" b="4885"/>
          <a:stretch/>
        </p:blipFill>
        <p:spPr>
          <a:xfrm>
            <a:off x="6877171" y="2123800"/>
            <a:ext cx="5114439" cy="32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5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921</Words>
  <Application>Microsoft Office PowerPoint</Application>
  <PresentationFormat>Widescreen</PresentationFormat>
  <Paragraphs>112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Roboto</vt:lpstr>
      <vt:lpstr>Times New Roman</vt:lpstr>
      <vt:lpstr>Verdana</vt:lpstr>
      <vt:lpstr>Office Theme</vt:lpstr>
      <vt:lpstr>9_Custom Design</vt:lpstr>
      <vt:lpstr>PowerPoint Presentation</vt:lpstr>
      <vt:lpstr>PowerPoint Presentation</vt:lpstr>
      <vt:lpstr>PowerPoint Presentation</vt:lpstr>
      <vt:lpstr>ICG-NEAMTWS 2030 Strategy Sea Level Networks </vt:lpstr>
      <vt:lpstr>ICG-NEAMTWS 2030 Strategy Sea Level Networks </vt:lpstr>
      <vt:lpstr>Implementation Plan &amp; Steps</vt:lpstr>
      <vt:lpstr>1. Evaluation of Sea Level Network</vt:lpstr>
      <vt:lpstr>2. Mapping of Existing Operational Sea Level Network for NEAMTWS </vt:lpstr>
      <vt:lpstr>3. Setting a Target Optimal Sea Level Network For NEAMTWS?</vt:lpstr>
      <vt:lpstr>  4. IDSL-Inexpensive Device for Sea-Level Measurement (IDSL)   </vt:lpstr>
      <vt:lpstr>5. IOC GLOSS  Develop GLOSS Core Network (GCN): Global array of gauges spaced 500-1000 km apart. Geographically balanced. Open ocean locations. Best technology.  </vt:lpstr>
      <vt:lpstr>6. New Investments (Member States) </vt:lpstr>
      <vt:lpstr>Strengthen Engagement with N-African Countries</vt:lpstr>
      <vt:lpstr>Way Forward  Organisation  and Planning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Chang Seng, Denis</cp:lastModifiedBy>
  <cp:revision>38</cp:revision>
  <dcterms:created xsi:type="dcterms:W3CDTF">2024-04-22T15:03:23Z</dcterms:created>
  <dcterms:modified xsi:type="dcterms:W3CDTF">2024-05-11T11:11:33Z</dcterms:modified>
</cp:coreProperties>
</file>