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modernComment_141_7A5C6D94.xml" ContentType="application/vnd.ms-powerpoint.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Lst>
  <p:notesMasterIdLst>
    <p:notesMasterId r:id="rId20"/>
  </p:notesMasterIdLst>
  <p:sldIdLst>
    <p:sldId id="310" r:id="rId3"/>
    <p:sldId id="318" r:id="rId4"/>
    <p:sldId id="3358" r:id="rId5"/>
    <p:sldId id="320" r:id="rId6"/>
    <p:sldId id="315" r:id="rId7"/>
    <p:sldId id="316" r:id="rId8"/>
    <p:sldId id="3362" r:id="rId9"/>
    <p:sldId id="3360" r:id="rId10"/>
    <p:sldId id="3361" r:id="rId11"/>
    <p:sldId id="3363" r:id="rId12"/>
    <p:sldId id="3365" r:id="rId13"/>
    <p:sldId id="3364" r:id="rId14"/>
    <p:sldId id="321" r:id="rId15"/>
    <p:sldId id="3359" r:id="rId16"/>
    <p:sldId id="259" r:id="rId17"/>
    <p:sldId id="256" r:id="rId18"/>
    <p:sldId id="32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348F9A-B65F-EE66-CE78-F87EBD689672}" name="Ashleigh Fromont [NEMA]" initials="AF[" userId="S::Ashleigh.Fromont@nema.govt.nz::d8ad61a2-0a38-4ee0-8d25-a7fe3a3d84b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61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35EEF7-4903-4928-803B-E8EDC4E24921}" v="15" dt="2024-09-12T22:28:55.5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03" autoAdjust="0"/>
    <p:restoredTop sz="81242" autoAdjust="0"/>
  </p:normalViewPr>
  <p:slideViewPr>
    <p:cSldViewPr snapToGrid="0">
      <p:cViewPr varScale="1">
        <p:scale>
          <a:sx n="54" d="100"/>
          <a:sy n="54" d="100"/>
        </p:scale>
        <p:origin x="105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igh Fromont [NEMA]" userId="d8ad61a2-0a38-4ee0-8d25-a7fe3a3d84b4" providerId="ADAL" clId="{1735EEF7-4903-4928-803B-E8EDC4E24921}"/>
    <pc:docChg chg="undo custSel addSld delSld modSld">
      <pc:chgData name="Ashleigh Fromont [NEMA]" userId="d8ad61a2-0a38-4ee0-8d25-a7fe3a3d84b4" providerId="ADAL" clId="{1735EEF7-4903-4928-803B-E8EDC4E24921}" dt="2024-09-12T22:55:26.405" v="3469" actId="20577"/>
      <pc:docMkLst>
        <pc:docMk/>
      </pc:docMkLst>
      <pc:sldChg chg="modSp mod">
        <pc:chgData name="Ashleigh Fromont [NEMA]" userId="d8ad61a2-0a38-4ee0-8d25-a7fe3a3d84b4" providerId="ADAL" clId="{1735EEF7-4903-4928-803B-E8EDC4E24921}" dt="2024-09-12T22:55:26.405" v="3469" actId="20577"/>
        <pc:sldMkLst>
          <pc:docMk/>
          <pc:sldMk cId="3455151928" sldId="310"/>
        </pc:sldMkLst>
        <pc:spChg chg="mod">
          <ac:chgData name="Ashleigh Fromont [NEMA]" userId="d8ad61a2-0a38-4ee0-8d25-a7fe3a3d84b4" providerId="ADAL" clId="{1735EEF7-4903-4928-803B-E8EDC4E24921}" dt="2024-09-12T22:55:26.405" v="3469" actId="20577"/>
          <ac:spMkLst>
            <pc:docMk/>
            <pc:sldMk cId="3455151928" sldId="310"/>
            <ac:spMk id="2" creationId="{B075B67B-A456-D892-D22A-C73182CAABE9}"/>
          </ac:spMkLst>
        </pc:spChg>
      </pc:sldChg>
      <pc:sldChg chg="modSp mod">
        <pc:chgData name="Ashleigh Fromont [NEMA]" userId="d8ad61a2-0a38-4ee0-8d25-a7fe3a3d84b4" providerId="ADAL" clId="{1735EEF7-4903-4928-803B-E8EDC4E24921}" dt="2024-09-12T21:46:42.160" v="1978" actId="14100"/>
        <pc:sldMkLst>
          <pc:docMk/>
          <pc:sldMk cId="200163635" sldId="315"/>
        </pc:sldMkLst>
        <pc:spChg chg="mod">
          <ac:chgData name="Ashleigh Fromont [NEMA]" userId="d8ad61a2-0a38-4ee0-8d25-a7fe3a3d84b4" providerId="ADAL" clId="{1735EEF7-4903-4928-803B-E8EDC4E24921}" dt="2024-09-12T21:46:42.160" v="1978" actId="14100"/>
          <ac:spMkLst>
            <pc:docMk/>
            <pc:sldMk cId="200163635" sldId="315"/>
            <ac:spMk id="4" creationId="{6B52521E-E479-5364-018B-446FAA253712}"/>
          </ac:spMkLst>
        </pc:spChg>
      </pc:sldChg>
      <pc:sldChg chg="addSp modSp mod">
        <pc:chgData name="Ashleigh Fromont [NEMA]" userId="d8ad61a2-0a38-4ee0-8d25-a7fe3a3d84b4" providerId="ADAL" clId="{1735EEF7-4903-4928-803B-E8EDC4E24921}" dt="2024-09-12T21:38:22.234" v="918" actId="1076"/>
        <pc:sldMkLst>
          <pc:docMk/>
          <pc:sldMk cId="1279161042" sldId="316"/>
        </pc:sldMkLst>
        <pc:spChg chg="mod">
          <ac:chgData name="Ashleigh Fromont [NEMA]" userId="d8ad61a2-0a38-4ee0-8d25-a7fe3a3d84b4" providerId="ADAL" clId="{1735EEF7-4903-4928-803B-E8EDC4E24921}" dt="2024-09-12T21:33:33.818" v="221" actId="13926"/>
          <ac:spMkLst>
            <pc:docMk/>
            <pc:sldMk cId="1279161042" sldId="316"/>
            <ac:spMk id="3" creationId="{2A80A15A-BB8E-E924-08C1-BD6412E90A27}"/>
          </ac:spMkLst>
        </pc:spChg>
        <pc:spChg chg="mod">
          <ac:chgData name="Ashleigh Fromont [NEMA]" userId="d8ad61a2-0a38-4ee0-8d25-a7fe3a3d84b4" providerId="ADAL" clId="{1735EEF7-4903-4928-803B-E8EDC4E24921}" dt="2024-09-12T21:36:03.251" v="370" actId="20577"/>
          <ac:spMkLst>
            <pc:docMk/>
            <pc:sldMk cId="1279161042" sldId="316"/>
            <ac:spMk id="4" creationId="{6B52521E-E479-5364-018B-446FAA253712}"/>
          </ac:spMkLst>
        </pc:spChg>
        <pc:spChg chg="add mod">
          <ac:chgData name="Ashleigh Fromont [NEMA]" userId="d8ad61a2-0a38-4ee0-8d25-a7fe3a3d84b4" providerId="ADAL" clId="{1735EEF7-4903-4928-803B-E8EDC4E24921}" dt="2024-09-12T21:38:22.234" v="918" actId="1076"/>
          <ac:spMkLst>
            <pc:docMk/>
            <pc:sldMk cId="1279161042" sldId="316"/>
            <ac:spMk id="8" creationId="{B2A7662E-F453-E6AD-CE3C-03E3931041D7}"/>
          </ac:spMkLst>
        </pc:spChg>
        <pc:picChg chg="add mod">
          <ac:chgData name="Ashleigh Fromont [NEMA]" userId="d8ad61a2-0a38-4ee0-8d25-a7fe3a3d84b4" providerId="ADAL" clId="{1735EEF7-4903-4928-803B-E8EDC4E24921}" dt="2024-09-12T21:33:45.968" v="222"/>
          <ac:picMkLst>
            <pc:docMk/>
            <pc:sldMk cId="1279161042" sldId="316"/>
            <ac:picMk id="2" creationId="{D0405E05-7E3F-E314-A102-F852F5B0E563}"/>
          </ac:picMkLst>
        </pc:picChg>
      </pc:sldChg>
      <pc:sldChg chg="modSp mod">
        <pc:chgData name="Ashleigh Fromont [NEMA]" userId="d8ad61a2-0a38-4ee0-8d25-a7fe3a3d84b4" providerId="ADAL" clId="{1735EEF7-4903-4928-803B-E8EDC4E24921}" dt="2024-09-12T21:29:42.238" v="37" actId="1076"/>
        <pc:sldMkLst>
          <pc:docMk/>
          <pc:sldMk cId="3250134007" sldId="318"/>
        </pc:sldMkLst>
        <pc:spChg chg="mod">
          <ac:chgData name="Ashleigh Fromont [NEMA]" userId="d8ad61a2-0a38-4ee0-8d25-a7fe3a3d84b4" providerId="ADAL" clId="{1735EEF7-4903-4928-803B-E8EDC4E24921}" dt="2024-09-12T21:29:42.238" v="37" actId="1076"/>
          <ac:spMkLst>
            <pc:docMk/>
            <pc:sldMk cId="3250134007" sldId="318"/>
            <ac:spMk id="2" creationId="{B075B67B-A456-D892-D22A-C73182CAABE9}"/>
          </ac:spMkLst>
        </pc:spChg>
      </pc:sldChg>
      <pc:sldChg chg="addSp modSp mod">
        <pc:chgData name="Ashleigh Fromont [NEMA]" userId="d8ad61a2-0a38-4ee0-8d25-a7fe3a3d84b4" providerId="ADAL" clId="{1735EEF7-4903-4928-803B-E8EDC4E24921}" dt="2024-09-12T21:52:17.078" v="2889" actId="1076"/>
        <pc:sldMkLst>
          <pc:docMk/>
          <pc:sldMk cId="3185702549" sldId="324"/>
        </pc:sldMkLst>
        <pc:spChg chg="add mod">
          <ac:chgData name="Ashleigh Fromont [NEMA]" userId="d8ad61a2-0a38-4ee0-8d25-a7fe3a3d84b4" providerId="ADAL" clId="{1735EEF7-4903-4928-803B-E8EDC4E24921}" dt="2024-09-12T21:52:14.173" v="2888" actId="1076"/>
          <ac:spMkLst>
            <pc:docMk/>
            <pc:sldMk cId="3185702549" sldId="324"/>
            <ac:spMk id="4" creationId="{EA5F5F43-3A30-8667-3D1A-E99BCC200FBD}"/>
          </ac:spMkLst>
        </pc:spChg>
        <pc:graphicFrameChg chg="mod modGraphic">
          <ac:chgData name="Ashleigh Fromont [NEMA]" userId="d8ad61a2-0a38-4ee0-8d25-a7fe3a3d84b4" providerId="ADAL" clId="{1735EEF7-4903-4928-803B-E8EDC4E24921}" dt="2024-09-12T21:52:17.078" v="2889" actId="1076"/>
          <ac:graphicFrameMkLst>
            <pc:docMk/>
            <pc:sldMk cId="3185702549" sldId="324"/>
            <ac:graphicFrameMk id="8" creationId="{D6A8C386-6CE2-94B5-2835-ED5D55892284}"/>
          </ac:graphicFrameMkLst>
        </pc:graphicFrameChg>
      </pc:sldChg>
      <pc:sldChg chg="addSp delSp modSp mod modNotesTx">
        <pc:chgData name="Ashleigh Fromont [NEMA]" userId="d8ad61a2-0a38-4ee0-8d25-a7fe3a3d84b4" providerId="ADAL" clId="{1735EEF7-4903-4928-803B-E8EDC4E24921}" dt="2024-09-12T22:54:12.136" v="3463" actId="1076"/>
        <pc:sldMkLst>
          <pc:docMk/>
          <pc:sldMk cId="3131846651" sldId="3360"/>
        </pc:sldMkLst>
        <pc:spChg chg="mod">
          <ac:chgData name="Ashleigh Fromont [NEMA]" userId="d8ad61a2-0a38-4ee0-8d25-a7fe3a3d84b4" providerId="ADAL" clId="{1735EEF7-4903-4928-803B-E8EDC4E24921}" dt="2024-09-12T21:54:44.041" v="2891" actId="790"/>
          <ac:spMkLst>
            <pc:docMk/>
            <pc:sldMk cId="3131846651" sldId="3360"/>
            <ac:spMk id="3" creationId="{2A80A15A-BB8E-E924-08C1-BD6412E90A27}"/>
          </ac:spMkLst>
        </pc:spChg>
        <pc:spChg chg="add del mod">
          <ac:chgData name="Ashleigh Fromont [NEMA]" userId="d8ad61a2-0a38-4ee0-8d25-a7fe3a3d84b4" providerId="ADAL" clId="{1735EEF7-4903-4928-803B-E8EDC4E24921}" dt="2024-09-12T21:42:15.218" v="1417" actId="21"/>
          <ac:spMkLst>
            <pc:docMk/>
            <pc:sldMk cId="3131846651" sldId="3360"/>
            <ac:spMk id="9" creationId="{16F6FFBE-0ADF-DF69-E0C2-782FF889BC74}"/>
          </ac:spMkLst>
        </pc:spChg>
        <pc:spChg chg="add mod">
          <ac:chgData name="Ashleigh Fromont [NEMA]" userId="d8ad61a2-0a38-4ee0-8d25-a7fe3a3d84b4" providerId="ADAL" clId="{1735EEF7-4903-4928-803B-E8EDC4E24921}" dt="2024-09-12T22:28:58.212" v="2896"/>
          <ac:spMkLst>
            <pc:docMk/>
            <pc:sldMk cId="3131846651" sldId="3360"/>
            <ac:spMk id="10" creationId="{25FCAEC5-451F-32E3-550C-A7511AFC1957}"/>
          </ac:spMkLst>
        </pc:spChg>
        <pc:spChg chg="add mod">
          <ac:chgData name="Ashleigh Fromont [NEMA]" userId="d8ad61a2-0a38-4ee0-8d25-a7fe3a3d84b4" providerId="ADAL" clId="{1735EEF7-4903-4928-803B-E8EDC4E24921}" dt="2024-09-12T22:54:09.092" v="3462" actId="20577"/>
          <ac:spMkLst>
            <pc:docMk/>
            <pc:sldMk cId="3131846651" sldId="3360"/>
            <ac:spMk id="12" creationId="{2DBF36F9-5D9A-A88A-5315-B94ED525F8A9}"/>
          </ac:spMkLst>
        </pc:spChg>
        <pc:spChg chg="add mod">
          <ac:chgData name="Ashleigh Fromont [NEMA]" userId="d8ad61a2-0a38-4ee0-8d25-a7fe3a3d84b4" providerId="ADAL" clId="{1735EEF7-4903-4928-803B-E8EDC4E24921}" dt="2024-09-12T22:54:12.136" v="3463" actId="1076"/>
          <ac:spMkLst>
            <pc:docMk/>
            <pc:sldMk cId="3131846651" sldId="3360"/>
            <ac:spMk id="14" creationId="{7A525FB2-27A3-48D7-19D4-3C0D664DF81F}"/>
          </ac:spMkLst>
        </pc:spChg>
      </pc:sldChg>
      <pc:sldChg chg="addSp modSp add mod">
        <pc:chgData name="Ashleigh Fromont [NEMA]" userId="d8ad61a2-0a38-4ee0-8d25-a7fe3a3d84b4" providerId="ADAL" clId="{1735EEF7-4903-4928-803B-E8EDC4E24921}" dt="2024-09-12T21:54:55.491" v="2893" actId="790"/>
        <pc:sldMkLst>
          <pc:docMk/>
          <pc:sldMk cId="998773394" sldId="3361"/>
        </pc:sldMkLst>
        <pc:spChg chg="mod">
          <ac:chgData name="Ashleigh Fromont [NEMA]" userId="d8ad61a2-0a38-4ee0-8d25-a7fe3a3d84b4" providerId="ADAL" clId="{1735EEF7-4903-4928-803B-E8EDC4E24921}" dt="2024-09-12T21:54:55.491" v="2893" actId="790"/>
          <ac:spMkLst>
            <pc:docMk/>
            <pc:sldMk cId="998773394" sldId="3361"/>
            <ac:spMk id="3" creationId="{2A80A15A-BB8E-E924-08C1-BD6412E90A27}"/>
          </ac:spMkLst>
        </pc:spChg>
        <pc:spChg chg="add mod">
          <ac:chgData name="Ashleigh Fromont [NEMA]" userId="d8ad61a2-0a38-4ee0-8d25-a7fe3a3d84b4" providerId="ADAL" clId="{1735EEF7-4903-4928-803B-E8EDC4E24921}" dt="2024-09-12T21:42:24.535" v="1422" actId="20577"/>
          <ac:spMkLst>
            <pc:docMk/>
            <pc:sldMk cId="998773394" sldId="3361"/>
            <ac:spMk id="9" creationId="{16F6FFBE-0ADF-DF69-E0C2-782FF889BC74}"/>
          </ac:spMkLst>
        </pc:spChg>
      </pc:sldChg>
      <pc:sldChg chg="addSp modSp add mod">
        <pc:chgData name="Ashleigh Fromont [NEMA]" userId="d8ad61a2-0a38-4ee0-8d25-a7fe3a3d84b4" providerId="ADAL" clId="{1735EEF7-4903-4928-803B-E8EDC4E24921}" dt="2024-09-12T21:52:34.757" v="2890" actId="790"/>
        <pc:sldMkLst>
          <pc:docMk/>
          <pc:sldMk cId="27618938" sldId="3362"/>
        </pc:sldMkLst>
        <pc:spChg chg="mod">
          <ac:chgData name="Ashleigh Fromont [NEMA]" userId="d8ad61a2-0a38-4ee0-8d25-a7fe3a3d84b4" providerId="ADAL" clId="{1735EEF7-4903-4928-803B-E8EDC4E24921}" dt="2024-09-12T21:52:34.757" v="2890" actId="790"/>
          <ac:spMkLst>
            <pc:docMk/>
            <pc:sldMk cId="27618938" sldId="3362"/>
            <ac:spMk id="3" creationId="{2A80A15A-BB8E-E924-08C1-BD6412E90A27}"/>
          </ac:spMkLst>
        </pc:spChg>
        <pc:spChg chg="add mod">
          <ac:chgData name="Ashleigh Fromont [NEMA]" userId="d8ad61a2-0a38-4ee0-8d25-a7fe3a3d84b4" providerId="ADAL" clId="{1735EEF7-4903-4928-803B-E8EDC4E24921}" dt="2024-09-12T21:39:35.842" v="947" actId="1076"/>
          <ac:spMkLst>
            <pc:docMk/>
            <pc:sldMk cId="27618938" sldId="3362"/>
            <ac:spMk id="8" creationId="{562553D3-6381-F0C4-80F6-66BE093E4323}"/>
          </ac:spMkLst>
        </pc:spChg>
      </pc:sldChg>
      <pc:sldChg chg="addSp modSp add mod">
        <pc:chgData name="Ashleigh Fromont [NEMA]" userId="d8ad61a2-0a38-4ee0-8d25-a7fe3a3d84b4" providerId="ADAL" clId="{1735EEF7-4903-4928-803B-E8EDC4E24921}" dt="2024-09-12T21:54:49.707" v="2892" actId="790"/>
        <pc:sldMkLst>
          <pc:docMk/>
          <pc:sldMk cId="1479830890" sldId="3363"/>
        </pc:sldMkLst>
        <pc:spChg chg="mod">
          <ac:chgData name="Ashleigh Fromont [NEMA]" userId="d8ad61a2-0a38-4ee0-8d25-a7fe3a3d84b4" providerId="ADAL" clId="{1735EEF7-4903-4928-803B-E8EDC4E24921}" dt="2024-09-12T21:54:49.707" v="2892" actId="790"/>
          <ac:spMkLst>
            <pc:docMk/>
            <pc:sldMk cId="1479830890" sldId="3363"/>
            <ac:spMk id="3" creationId="{2A80A15A-BB8E-E924-08C1-BD6412E90A27}"/>
          </ac:spMkLst>
        </pc:spChg>
        <pc:spChg chg="add mod">
          <ac:chgData name="Ashleigh Fromont [NEMA]" userId="d8ad61a2-0a38-4ee0-8d25-a7fe3a3d84b4" providerId="ADAL" clId="{1735EEF7-4903-4928-803B-E8EDC4E24921}" dt="2024-09-12T21:49:13.907" v="2497" actId="15"/>
          <ac:spMkLst>
            <pc:docMk/>
            <pc:sldMk cId="1479830890" sldId="3363"/>
            <ac:spMk id="8" creationId="{F19871DD-535C-057E-2597-F421BF9847C5}"/>
          </ac:spMkLst>
        </pc:spChg>
        <pc:picChg chg="mod">
          <ac:chgData name="Ashleigh Fromont [NEMA]" userId="d8ad61a2-0a38-4ee0-8d25-a7fe3a3d84b4" providerId="ADAL" clId="{1735EEF7-4903-4928-803B-E8EDC4E24921}" dt="2024-09-12T21:49:10.944" v="2494" actId="1076"/>
          <ac:picMkLst>
            <pc:docMk/>
            <pc:sldMk cId="1479830890" sldId="3363"/>
            <ac:picMk id="2" creationId="{B139AC97-779F-4C82-2FC7-801C014B6F8D}"/>
          </ac:picMkLst>
        </pc:picChg>
      </pc:sldChg>
      <pc:sldChg chg="addSp delSp modSp add mod">
        <pc:chgData name="Ashleigh Fromont [NEMA]" userId="d8ad61a2-0a38-4ee0-8d25-a7fe3a3d84b4" providerId="ADAL" clId="{1735EEF7-4903-4928-803B-E8EDC4E24921}" dt="2024-09-12T21:49:58.542" v="2581" actId="13926"/>
        <pc:sldMkLst>
          <pc:docMk/>
          <pc:sldMk cId="1018117059" sldId="3364"/>
        </pc:sldMkLst>
        <pc:spChg chg="del mod">
          <ac:chgData name="Ashleigh Fromont [NEMA]" userId="d8ad61a2-0a38-4ee0-8d25-a7fe3a3d84b4" providerId="ADAL" clId="{1735EEF7-4903-4928-803B-E8EDC4E24921}" dt="2024-09-12T21:49:31.574" v="2500" actId="478"/>
          <ac:spMkLst>
            <pc:docMk/>
            <pc:sldMk cId="1018117059" sldId="3364"/>
            <ac:spMk id="3" creationId="{A458A4D2-AD36-EA3C-9B6C-F4B1AFE758D4}"/>
          </ac:spMkLst>
        </pc:spChg>
        <pc:spChg chg="mod">
          <ac:chgData name="Ashleigh Fromont [NEMA]" userId="d8ad61a2-0a38-4ee0-8d25-a7fe3a3d84b4" providerId="ADAL" clId="{1735EEF7-4903-4928-803B-E8EDC4E24921}" dt="2024-09-12T21:49:42.741" v="2546" actId="20577"/>
          <ac:spMkLst>
            <pc:docMk/>
            <pc:sldMk cId="1018117059" sldId="3364"/>
            <ac:spMk id="7" creationId="{50BDBC2B-93FB-1618-E184-DD580F751114}"/>
          </ac:spMkLst>
        </pc:spChg>
        <pc:spChg chg="add mod">
          <ac:chgData name="Ashleigh Fromont [NEMA]" userId="d8ad61a2-0a38-4ee0-8d25-a7fe3a3d84b4" providerId="ADAL" clId="{1735EEF7-4903-4928-803B-E8EDC4E24921}" dt="2024-09-12T21:49:58.542" v="2581" actId="13926"/>
          <ac:spMkLst>
            <pc:docMk/>
            <pc:sldMk cId="1018117059" sldId="3364"/>
            <ac:spMk id="9" creationId="{FADD8C0F-E021-8BC0-0261-865836E31019}"/>
          </ac:spMkLst>
        </pc:spChg>
        <pc:picChg chg="del">
          <ac:chgData name="Ashleigh Fromont [NEMA]" userId="d8ad61a2-0a38-4ee0-8d25-a7fe3a3d84b4" providerId="ADAL" clId="{1735EEF7-4903-4928-803B-E8EDC4E24921}" dt="2024-09-12T21:49:33.692" v="2501" actId="478"/>
          <ac:picMkLst>
            <pc:docMk/>
            <pc:sldMk cId="1018117059" sldId="3364"/>
            <ac:picMk id="2" creationId="{C83D7738-82D4-C5BF-18D3-D8E39F4D291B}"/>
          </ac:picMkLst>
        </pc:picChg>
      </pc:sldChg>
      <pc:sldChg chg="add del">
        <pc:chgData name="Ashleigh Fromont [NEMA]" userId="d8ad61a2-0a38-4ee0-8d25-a7fe3a3d84b4" providerId="ADAL" clId="{1735EEF7-4903-4928-803B-E8EDC4E24921}" dt="2024-09-12T21:42:12.351" v="1414"/>
        <pc:sldMkLst>
          <pc:docMk/>
          <pc:sldMk cId="1953217539" sldId="3364"/>
        </pc:sldMkLst>
      </pc:sldChg>
    </pc:docChg>
  </pc:docChgLst>
</pc:chgInfo>
</file>

<file path=ppt/comments/modernComment_141_7A5C6D94.xml><?xml version="1.0" encoding="utf-8"?>
<p188:cmLst xmlns:a="http://schemas.openxmlformats.org/drawingml/2006/main" xmlns:r="http://schemas.openxmlformats.org/officeDocument/2006/relationships" xmlns:p188="http://schemas.microsoft.com/office/powerpoint/2018/8/main">
  <p188:cm id="{13459ABA-6B00-47DD-8D1E-36D0F032B247}" authorId="{AC348F9A-B65F-EE66-CE78-F87EBD689672}" created="2024-09-12T21:27:28.762">
    <ac:txMkLst xmlns:ac="http://schemas.microsoft.com/office/drawing/2013/main/command">
      <pc:docMk xmlns:pc="http://schemas.microsoft.com/office/powerpoint/2013/main/command"/>
      <pc:sldMk xmlns:pc="http://schemas.microsoft.com/office/powerpoint/2013/main/command" cId="2052877716" sldId="321"/>
      <ac:spMk id="11" creationId="{9E2E52F1-9531-76F2-3EE8-734135AC3971}"/>
      <ac:txMk cp="494" len="260">
        <ac:context len="767" hash="4184905781"/>
      </ac:txMk>
    </ac:txMkLst>
    <p188:pos x="11270512" y="3043495"/>
    <p188:txBody>
      <a:bodyPr/>
      <a:lstStyle/>
      <a:p>
        <a:r>
          <a:rPr lang="en-NZ"/>
          <a:t>To confirm at TT TR meeting</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67324B-AD87-4206-AD69-A90F22073BB6}" type="datetimeFigureOut">
              <a:rPr lang="en-NZ" smtClean="0"/>
              <a:t>17/09/2024</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C25B7E-3D44-4E40-B0D2-55A8E9414320}" type="slidenum">
              <a:rPr lang="en-NZ" smtClean="0"/>
              <a:t>‹#›</a:t>
            </a:fld>
            <a:endParaRPr lang="en-NZ"/>
          </a:p>
        </p:txBody>
      </p:sp>
    </p:spTree>
    <p:extLst>
      <p:ext uri="{BB962C8B-B14F-4D97-AF65-F5344CB8AC3E}">
        <p14:creationId xmlns:p14="http://schemas.microsoft.com/office/powerpoint/2010/main" val="2902582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a:t>
            </a:fld>
            <a:endParaRPr lang="en-NZ"/>
          </a:p>
        </p:txBody>
      </p:sp>
    </p:spTree>
    <p:extLst>
      <p:ext uri="{BB962C8B-B14F-4D97-AF65-F5344CB8AC3E}">
        <p14:creationId xmlns:p14="http://schemas.microsoft.com/office/powerpoint/2010/main" val="2669670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16</a:t>
            </a:fld>
            <a:endParaRPr lang="en-NZ"/>
          </a:p>
        </p:txBody>
      </p:sp>
    </p:spTree>
    <p:extLst>
      <p:ext uri="{BB962C8B-B14F-4D97-AF65-F5344CB8AC3E}">
        <p14:creationId xmlns:p14="http://schemas.microsoft.com/office/powerpoint/2010/main" val="2174236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2</a:t>
            </a:fld>
            <a:endParaRPr lang="en-NZ"/>
          </a:p>
        </p:txBody>
      </p:sp>
    </p:spTree>
    <p:extLst>
      <p:ext uri="{BB962C8B-B14F-4D97-AF65-F5344CB8AC3E}">
        <p14:creationId xmlns:p14="http://schemas.microsoft.com/office/powerpoint/2010/main" val="3369719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3</a:t>
            </a:fld>
            <a:endParaRPr lang="en-NZ"/>
          </a:p>
        </p:txBody>
      </p:sp>
    </p:spTree>
    <p:extLst>
      <p:ext uri="{BB962C8B-B14F-4D97-AF65-F5344CB8AC3E}">
        <p14:creationId xmlns:p14="http://schemas.microsoft.com/office/powerpoint/2010/main" val="3618182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6</a:t>
            </a:fld>
            <a:endParaRPr lang="en-NZ"/>
          </a:p>
        </p:txBody>
      </p:sp>
    </p:spTree>
    <p:extLst>
      <p:ext uri="{BB962C8B-B14F-4D97-AF65-F5344CB8AC3E}">
        <p14:creationId xmlns:p14="http://schemas.microsoft.com/office/powerpoint/2010/main" val="1213366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b="0" i="0" u="none" strike="noStrike" dirty="0">
                <a:solidFill>
                  <a:srgbClr val="000000"/>
                </a:solidFill>
                <a:effectLst/>
                <a:latin typeface="Aptos" panose="020B0004020202020204" pitchFamily="34" charset="0"/>
              </a:rPr>
              <a:t>At a national level, a review should be conducted of all existing activities and strategies that contribute to tsunami preparedness as described by the Tsunami Ready Recognition Programme indicators. The purpose of this is the identification of where Tsunami Ready indicators are already being met through existing national or community disaster management or tsunami preparedness efforts.</a:t>
            </a:r>
          </a:p>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8</a:t>
            </a:fld>
            <a:endParaRPr lang="en-NZ"/>
          </a:p>
        </p:txBody>
      </p:sp>
    </p:spTree>
    <p:extLst>
      <p:ext uri="{BB962C8B-B14F-4D97-AF65-F5344CB8AC3E}">
        <p14:creationId xmlns:p14="http://schemas.microsoft.com/office/powerpoint/2010/main" val="362303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12</a:t>
            </a:fld>
            <a:endParaRPr lang="en-NZ"/>
          </a:p>
        </p:txBody>
      </p:sp>
    </p:spTree>
    <p:extLst>
      <p:ext uri="{BB962C8B-B14F-4D97-AF65-F5344CB8AC3E}">
        <p14:creationId xmlns:p14="http://schemas.microsoft.com/office/powerpoint/2010/main" val="3350475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13</a:t>
            </a:fld>
            <a:endParaRPr lang="en-NZ"/>
          </a:p>
        </p:txBody>
      </p:sp>
    </p:spTree>
    <p:extLst>
      <p:ext uri="{BB962C8B-B14F-4D97-AF65-F5344CB8AC3E}">
        <p14:creationId xmlns:p14="http://schemas.microsoft.com/office/powerpoint/2010/main" val="2738426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14</a:t>
            </a:fld>
            <a:endParaRPr lang="en-NZ"/>
          </a:p>
        </p:txBody>
      </p:sp>
    </p:spTree>
    <p:extLst>
      <p:ext uri="{BB962C8B-B14F-4D97-AF65-F5344CB8AC3E}">
        <p14:creationId xmlns:p14="http://schemas.microsoft.com/office/powerpoint/2010/main" val="3506988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15</a:t>
            </a:fld>
            <a:endParaRPr lang="en-NZ"/>
          </a:p>
        </p:txBody>
      </p:sp>
    </p:spTree>
    <p:extLst>
      <p:ext uri="{BB962C8B-B14F-4D97-AF65-F5344CB8AC3E}">
        <p14:creationId xmlns:p14="http://schemas.microsoft.com/office/powerpoint/2010/main" val="1386526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C681C-93F4-B88C-8F6E-298B178DE2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DD482B87-08DB-22F0-3BFF-9FCB5C7A5E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23A0B1D2-9DBA-7B75-EE87-D8906227F760}"/>
              </a:ext>
            </a:extLst>
          </p:cNvPr>
          <p:cNvSpPr>
            <a:spLocks noGrp="1"/>
          </p:cNvSpPr>
          <p:nvPr>
            <p:ph type="dt" sz="half" idx="10"/>
          </p:nvPr>
        </p:nvSpPr>
        <p:spPr/>
        <p:txBody>
          <a:bodyPr/>
          <a:lstStyle/>
          <a:p>
            <a:fld id="{89EAB04D-218E-4515-90E8-69DA1A6E0DB5}" type="datetimeFigureOut">
              <a:rPr lang="en-NZ" smtClean="0"/>
              <a:t>17/09/2024</a:t>
            </a:fld>
            <a:endParaRPr lang="en-NZ"/>
          </a:p>
        </p:txBody>
      </p:sp>
      <p:sp>
        <p:nvSpPr>
          <p:cNvPr id="5" name="Footer Placeholder 4">
            <a:extLst>
              <a:ext uri="{FF2B5EF4-FFF2-40B4-BE49-F238E27FC236}">
                <a16:creationId xmlns:a16="http://schemas.microsoft.com/office/drawing/2014/main" id="{12BBD4EB-AECB-0206-E567-282A7A3A23D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7B546C6-969B-38DB-B33A-097FF5AF729C}"/>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593039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C852E-C57C-481A-1449-94B8A48004DB}"/>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BD7AA2-BBF9-E52C-D0E4-55C737667D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A8A163D-AB0F-C98E-8FC8-1FE29F651EA9}"/>
              </a:ext>
            </a:extLst>
          </p:cNvPr>
          <p:cNvSpPr>
            <a:spLocks noGrp="1"/>
          </p:cNvSpPr>
          <p:nvPr>
            <p:ph type="dt" sz="half" idx="10"/>
          </p:nvPr>
        </p:nvSpPr>
        <p:spPr/>
        <p:txBody>
          <a:bodyPr/>
          <a:lstStyle/>
          <a:p>
            <a:fld id="{89EAB04D-218E-4515-90E8-69DA1A6E0DB5}" type="datetimeFigureOut">
              <a:rPr lang="en-NZ" smtClean="0"/>
              <a:t>17/09/2024</a:t>
            </a:fld>
            <a:endParaRPr lang="en-NZ"/>
          </a:p>
        </p:txBody>
      </p:sp>
      <p:sp>
        <p:nvSpPr>
          <p:cNvPr id="5" name="Footer Placeholder 4">
            <a:extLst>
              <a:ext uri="{FF2B5EF4-FFF2-40B4-BE49-F238E27FC236}">
                <a16:creationId xmlns:a16="http://schemas.microsoft.com/office/drawing/2014/main" id="{178796CE-DE31-F600-94E0-084A5853F68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EA342161-DECF-362E-99C0-84912A4DE7A2}"/>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735187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449FEF-A1FE-FC5B-C718-F3F871B932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AFE18774-C756-6918-6502-C115A7D025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5EEF02F-EA61-C6AC-C4A3-60E6068B7801}"/>
              </a:ext>
            </a:extLst>
          </p:cNvPr>
          <p:cNvSpPr>
            <a:spLocks noGrp="1"/>
          </p:cNvSpPr>
          <p:nvPr>
            <p:ph type="dt" sz="half" idx="10"/>
          </p:nvPr>
        </p:nvSpPr>
        <p:spPr/>
        <p:txBody>
          <a:bodyPr/>
          <a:lstStyle/>
          <a:p>
            <a:fld id="{89EAB04D-218E-4515-90E8-69DA1A6E0DB5}" type="datetimeFigureOut">
              <a:rPr lang="en-NZ" smtClean="0"/>
              <a:t>17/09/2024</a:t>
            </a:fld>
            <a:endParaRPr lang="en-NZ"/>
          </a:p>
        </p:txBody>
      </p:sp>
      <p:sp>
        <p:nvSpPr>
          <p:cNvPr id="5" name="Footer Placeholder 4">
            <a:extLst>
              <a:ext uri="{FF2B5EF4-FFF2-40B4-BE49-F238E27FC236}">
                <a16:creationId xmlns:a16="http://schemas.microsoft.com/office/drawing/2014/main" id="{DEA41C60-1669-EDA0-8F70-85924945003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9D42471-8C74-01A3-B2D6-8732DF6E3B9F}"/>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509160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6" name="object 3">
            <a:extLst>
              <a:ext uri="{FF2B5EF4-FFF2-40B4-BE49-F238E27FC236}">
                <a16:creationId xmlns:a16="http://schemas.microsoft.com/office/drawing/2014/main" id="{BDC09DD5-328A-4E12-98AC-32EFFA4E3094}"/>
              </a:ext>
            </a:extLst>
          </p:cNvPr>
          <p:cNvSpPr/>
          <p:nvPr userDrawn="1"/>
        </p:nvSpPr>
        <p:spPr>
          <a:xfrm>
            <a:off x="763" y="0"/>
            <a:ext cx="12191365" cy="6858000"/>
          </a:xfrm>
          <a:custGeom>
            <a:avLst/>
            <a:gdLst/>
            <a:ahLst/>
            <a:cxnLst/>
            <a:rect l="l" t="t" r="r" b="b"/>
            <a:pathLst>
              <a:path w="12191365" h="5332095">
                <a:moveTo>
                  <a:pt x="0" y="5331714"/>
                </a:moveTo>
                <a:lnTo>
                  <a:pt x="12191238" y="5331714"/>
                </a:lnTo>
                <a:lnTo>
                  <a:pt x="12191238" y="0"/>
                </a:lnTo>
                <a:lnTo>
                  <a:pt x="0" y="0"/>
                </a:lnTo>
                <a:lnTo>
                  <a:pt x="0" y="5331714"/>
                </a:lnTo>
                <a:close/>
              </a:path>
            </a:pathLst>
          </a:custGeom>
          <a:solidFill>
            <a:srgbClr val="0069B0"/>
          </a:solidFill>
        </p:spPr>
        <p:txBody>
          <a:bodyPr wrap="square" lIns="0" tIns="0" rIns="0" bIns="0" rtlCol="0"/>
          <a:lstStyle/>
          <a:p>
            <a:endParaRPr sz="1000" dirty="0"/>
          </a:p>
        </p:txBody>
      </p:sp>
      <p:grpSp>
        <p:nvGrpSpPr>
          <p:cNvPr id="2" name="Group 1">
            <a:extLst>
              <a:ext uri="{FF2B5EF4-FFF2-40B4-BE49-F238E27FC236}">
                <a16:creationId xmlns:a16="http://schemas.microsoft.com/office/drawing/2014/main" id="{47BF785D-D629-586B-362F-1852E191A441}"/>
              </a:ext>
            </a:extLst>
          </p:cNvPr>
          <p:cNvGrpSpPr/>
          <p:nvPr userDrawn="1"/>
        </p:nvGrpSpPr>
        <p:grpSpPr>
          <a:xfrm>
            <a:off x="4986049" y="2211121"/>
            <a:ext cx="1238860" cy="2605548"/>
            <a:chOff x="5053781" y="2202426"/>
            <a:chExt cx="1238860" cy="2605548"/>
          </a:xfrm>
        </p:grpSpPr>
        <p:cxnSp>
          <p:nvCxnSpPr>
            <p:cNvPr id="3" name="Straight Connector 2">
              <a:extLst>
                <a:ext uri="{FF2B5EF4-FFF2-40B4-BE49-F238E27FC236}">
                  <a16:creationId xmlns:a16="http://schemas.microsoft.com/office/drawing/2014/main" id="{72DD46DE-AD41-7038-D3E1-D8EE23CFC8F8}"/>
                </a:ext>
              </a:extLst>
            </p:cNvPr>
            <p:cNvCxnSpPr/>
            <p:nvPr userDrawn="1"/>
          </p:nvCxnSpPr>
          <p:spPr>
            <a:xfrm>
              <a:off x="5053781" y="2202426"/>
              <a:ext cx="0" cy="245806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47F225F8-A8C1-10AA-08B9-FD8D518944BD}"/>
                </a:ext>
              </a:extLst>
            </p:cNvPr>
            <p:cNvSpPr/>
            <p:nvPr userDrawn="1"/>
          </p:nvSpPr>
          <p:spPr>
            <a:xfrm>
              <a:off x="5171768" y="2202426"/>
              <a:ext cx="1120873" cy="2605548"/>
            </a:xfrm>
            <a:prstGeom prst="rect">
              <a:avLst/>
            </a:prstGeom>
            <a:solidFill>
              <a:srgbClr val="0069B4"/>
            </a:solidFill>
            <a:ln>
              <a:solidFill>
                <a:srgbClr val="0069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grpSp>
      <p:pic>
        <p:nvPicPr>
          <p:cNvPr id="5" name="Picture 4">
            <a:extLst>
              <a:ext uri="{FF2B5EF4-FFF2-40B4-BE49-F238E27FC236}">
                <a16:creationId xmlns:a16="http://schemas.microsoft.com/office/drawing/2014/main" id="{22AB4E4B-4A5C-C619-6EA8-EA3136EE3E65}"/>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99948" y="205691"/>
            <a:ext cx="1673113" cy="1201279"/>
          </a:xfrm>
          <a:prstGeom prst="rect">
            <a:avLst/>
          </a:prstGeom>
        </p:spPr>
      </p:pic>
      <p:pic>
        <p:nvPicPr>
          <p:cNvPr id="7" name="Picture 6">
            <a:extLst>
              <a:ext uri="{FF2B5EF4-FFF2-40B4-BE49-F238E27FC236}">
                <a16:creationId xmlns:a16="http://schemas.microsoft.com/office/drawing/2014/main" id="{68E9615C-4480-79AC-757A-315EBB6E2EA7}"/>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545777" y="2016423"/>
            <a:ext cx="2914542" cy="2800246"/>
          </a:xfrm>
          <a:prstGeom prst="rect">
            <a:avLst/>
          </a:prstGeom>
        </p:spPr>
      </p:pic>
    </p:spTree>
    <p:extLst>
      <p:ext uri="{BB962C8B-B14F-4D97-AF65-F5344CB8AC3E}">
        <p14:creationId xmlns:p14="http://schemas.microsoft.com/office/powerpoint/2010/main" val="4071296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0"/>
            <a:endParaRPr lang="en-US" dirty="0"/>
          </a:p>
        </p:txBody>
      </p:sp>
    </p:spTree>
    <p:extLst>
      <p:ext uri="{BB962C8B-B14F-4D97-AF65-F5344CB8AC3E}">
        <p14:creationId xmlns:p14="http://schemas.microsoft.com/office/powerpoint/2010/main" val="652448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E3D22E-9E87-44AB-8271-F20F01B1E9E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8B8889A-14BB-4588-B51D-F39E6FE882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5A11A1D-BF23-4B7E-AD73-A795DD068C89}"/>
              </a:ext>
            </a:extLst>
          </p:cNvPr>
          <p:cNvSpPr>
            <a:spLocks noGrp="1"/>
          </p:cNvSpPr>
          <p:nvPr>
            <p:ph type="dt" sz="half" idx="10"/>
          </p:nvPr>
        </p:nvSpPr>
        <p:spPr/>
        <p:txBody>
          <a:bodyPr/>
          <a:lstStyle/>
          <a:p>
            <a:fld id="{1E1B93C7-32A8-46AF-A8DC-4EC17259C349}" type="datetimeFigureOut">
              <a:rPr lang="fr-FR" smtClean="0"/>
              <a:t>17/09/2024</a:t>
            </a:fld>
            <a:endParaRPr lang="fr-FR"/>
          </a:p>
        </p:txBody>
      </p:sp>
      <p:sp>
        <p:nvSpPr>
          <p:cNvPr id="5" name="Espace réservé du pied de page 4">
            <a:extLst>
              <a:ext uri="{FF2B5EF4-FFF2-40B4-BE49-F238E27FC236}">
                <a16:creationId xmlns:a16="http://schemas.microsoft.com/office/drawing/2014/main" id="{23EED3F1-8736-413F-B080-23394516D7D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734AF0C-3BFA-42DA-B2AC-61CA57EA9F3E}"/>
              </a:ext>
            </a:extLst>
          </p:cNvPr>
          <p:cNvSpPr>
            <a:spLocks noGrp="1"/>
          </p:cNvSpPr>
          <p:nvPr>
            <p:ph type="sldNum" sz="quarter" idx="12"/>
          </p:nvPr>
        </p:nvSpPr>
        <p:spPr/>
        <p:txBody>
          <a:bodyPr/>
          <a:lstStyle/>
          <a:p>
            <a:fld id="{D9A9652F-599E-4FEE-9697-6DF6F6741C5E}" type="slidenum">
              <a:rPr lang="fr-FR" smtClean="0"/>
              <a:t>‹#›</a:t>
            </a:fld>
            <a:endParaRPr lang="fr-FR"/>
          </a:p>
        </p:txBody>
      </p:sp>
    </p:spTree>
    <p:extLst>
      <p:ext uri="{BB962C8B-B14F-4D97-AF65-F5344CB8AC3E}">
        <p14:creationId xmlns:p14="http://schemas.microsoft.com/office/powerpoint/2010/main" val="15328438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B4D1AF-CA40-5174-68F3-A56D10D8EBB5}"/>
              </a:ext>
            </a:extLst>
          </p:cNvPr>
          <p:cNvGrpSpPr/>
          <p:nvPr userDrawn="1"/>
        </p:nvGrpSpPr>
        <p:grpSpPr>
          <a:xfrm>
            <a:off x="5053782" y="2202427"/>
            <a:ext cx="1238860" cy="2605548"/>
            <a:chOff x="5053781" y="2202426"/>
            <a:chExt cx="1238860" cy="2605548"/>
          </a:xfrm>
        </p:grpSpPr>
        <p:cxnSp>
          <p:nvCxnSpPr>
            <p:cNvPr id="3" name="Straight Connector 2">
              <a:extLst>
                <a:ext uri="{FF2B5EF4-FFF2-40B4-BE49-F238E27FC236}">
                  <a16:creationId xmlns:a16="http://schemas.microsoft.com/office/drawing/2014/main" id="{5F4883C4-8C13-38B1-5C05-254523F8BD81}"/>
                </a:ext>
              </a:extLst>
            </p:cNvPr>
            <p:cNvCxnSpPr/>
            <p:nvPr userDrawn="1"/>
          </p:nvCxnSpPr>
          <p:spPr>
            <a:xfrm>
              <a:off x="5053781" y="2202426"/>
              <a:ext cx="0" cy="245806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A816C7B7-A43C-9606-F962-E8DA26E442CF}"/>
                </a:ext>
              </a:extLst>
            </p:cNvPr>
            <p:cNvSpPr/>
            <p:nvPr userDrawn="1"/>
          </p:nvSpPr>
          <p:spPr>
            <a:xfrm>
              <a:off x="5171768" y="2202426"/>
              <a:ext cx="1120873" cy="2605548"/>
            </a:xfrm>
            <a:prstGeom prst="rect">
              <a:avLst/>
            </a:prstGeom>
            <a:solidFill>
              <a:srgbClr val="0069B4"/>
            </a:solidFill>
            <a:ln>
              <a:solidFill>
                <a:srgbClr val="0069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grpSp>
      <p:pic>
        <p:nvPicPr>
          <p:cNvPr id="12" name="Picture 11">
            <a:extLst>
              <a:ext uri="{FF2B5EF4-FFF2-40B4-BE49-F238E27FC236}">
                <a16:creationId xmlns:a16="http://schemas.microsoft.com/office/drawing/2014/main" id="{EF3C1BF3-AA08-9B48-9529-D46C1EE2AF75}"/>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367682" y="121025"/>
            <a:ext cx="1673113" cy="1201279"/>
          </a:xfrm>
          <a:prstGeom prst="rect">
            <a:avLst/>
          </a:prstGeom>
        </p:spPr>
      </p:pic>
    </p:spTree>
    <p:extLst>
      <p:ext uri="{BB962C8B-B14F-4D97-AF65-F5344CB8AC3E}">
        <p14:creationId xmlns:p14="http://schemas.microsoft.com/office/powerpoint/2010/main" val="492746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E7D2-B645-9B9F-A78D-6B51662F0DF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790E46D7-6C97-90DD-57E5-CB2D66EFEB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4BF9886-967C-BF1D-CB02-F6DDE5BE5661}"/>
              </a:ext>
            </a:extLst>
          </p:cNvPr>
          <p:cNvSpPr>
            <a:spLocks noGrp="1"/>
          </p:cNvSpPr>
          <p:nvPr>
            <p:ph type="dt" sz="half" idx="10"/>
          </p:nvPr>
        </p:nvSpPr>
        <p:spPr/>
        <p:txBody>
          <a:bodyPr/>
          <a:lstStyle/>
          <a:p>
            <a:fld id="{89EAB04D-218E-4515-90E8-69DA1A6E0DB5}" type="datetimeFigureOut">
              <a:rPr lang="en-NZ" smtClean="0"/>
              <a:t>17/09/2024</a:t>
            </a:fld>
            <a:endParaRPr lang="en-NZ"/>
          </a:p>
        </p:txBody>
      </p:sp>
      <p:sp>
        <p:nvSpPr>
          <p:cNvPr id="5" name="Footer Placeholder 4">
            <a:extLst>
              <a:ext uri="{FF2B5EF4-FFF2-40B4-BE49-F238E27FC236}">
                <a16:creationId xmlns:a16="http://schemas.microsoft.com/office/drawing/2014/main" id="{DA0475A3-2418-00C5-44AA-BFC36FA6C43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3EF486F-5291-084E-EFF2-6D74A6814856}"/>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09446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D1909-4FBD-0D47-44F9-24DBAA8AFA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D490513-D449-A7CF-87C1-98FF30DC65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CA399D-62AD-729F-DA4F-B3825E233510}"/>
              </a:ext>
            </a:extLst>
          </p:cNvPr>
          <p:cNvSpPr>
            <a:spLocks noGrp="1"/>
          </p:cNvSpPr>
          <p:nvPr>
            <p:ph type="dt" sz="half" idx="10"/>
          </p:nvPr>
        </p:nvSpPr>
        <p:spPr/>
        <p:txBody>
          <a:bodyPr/>
          <a:lstStyle/>
          <a:p>
            <a:fld id="{89EAB04D-218E-4515-90E8-69DA1A6E0DB5}" type="datetimeFigureOut">
              <a:rPr lang="en-NZ" smtClean="0"/>
              <a:t>17/09/2024</a:t>
            </a:fld>
            <a:endParaRPr lang="en-NZ"/>
          </a:p>
        </p:txBody>
      </p:sp>
      <p:sp>
        <p:nvSpPr>
          <p:cNvPr id="5" name="Footer Placeholder 4">
            <a:extLst>
              <a:ext uri="{FF2B5EF4-FFF2-40B4-BE49-F238E27FC236}">
                <a16:creationId xmlns:a16="http://schemas.microsoft.com/office/drawing/2014/main" id="{1CA476B0-0EB3-880F-F3DF-7801FEE6BD2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2371111-77A6-0D1E-AF4A-B97A94C3C646}"/>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971073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55A5A-A340-A34E-0574-5F587DC9830C}"/>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922463D1-6318-1EE8-24EF-A1AB0AAB3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55152C4E-5D8A-4E7D-2A06-FB4CD521BB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673C6136-B3FD-606A-5D4A-B5396E8F5F26}"/>
              </a:ext>
            </a:extLst>
          </p:cNvPr>
          <p:cNvSpPr>
            <a:spLocks noGrp="1"/>
          </p:cNvSpPr>
          <p:nvPr>
            <p:ph type="dt" sz="half" idx="10"/>
          </p:nvPr>
        </p:nvSpPr>
        <p:spPr/>
        <p:txBody>
          <a:bodyPr/>
          <a:lstStyle/>
          <a:p>
            <a:fld id="{89EAB04D-218E-4515-90E8-69DA1A6E0DB5}" type="datetimeFigureOut">
              <a:rPr lang="en-NZ" smtClean="0"/>
              <a:t>17/09/2024</a:t>
            </a:fld>
            <a:endParaRPr lang="en-NZ"/>
          </a:p>
        </p:txBody>
      </p:sp>
      <p:sp>
        <p:nvSpPr>
          <p:cNvPr id="6" name="Footer Placeholder 5">
            <a:extLst>
              <a:ext uri="{FF2B5EF4-FFF2-40B4-BE49-F238E27FC236}">
                <a16:creationId xmlns:a16="http://schemas.microsoft.com/office/drawing/2014/main" id="{627D915A-6236-8D2F-3231-ABA24E6B346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3F74067-2CD7-4A77-A60D-117659DA5960}"/>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410348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89956-8021-2D55-DF40-1EDFB249A6DA}"/>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FA13D5FF-6154-4940-C0DF-ED12CE838E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D1878-F973-3DF5-EB58-EAAC0E17DA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0DA5FE69-45AF-94D7-0AD8-B48DBC8085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3B610D-CB42-4BB8-26C4-8CDD2324DF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240103CD-3365-5214-CBF7-9FDA7CEF136B}"/>
              </a:ext>
            </a:extLst>
          </p:cNvPr>
          <p:cNvSpPr>
            <a:spLocks noGrp="1"/>
          </p:cNvSpPr>
          <p:nvPr>
            <p:ph type="dt" sz="half" idx="10"/>
          </p:nvPr>
        </p:nvSpPr>
        <p:spPr/>
        <p:txBody>
          <a:bodyPr/>
          <a:lstStyle/>
          <a:p>
            <a:fld id="{89EAB04D-218E-4515-90E8-69DA1A6E0DB5}" type="datetimeFigureOut">
              <a:rPr lang="en-NZ" smtClean="0"/>
              <a:t>17/09/2024</a:t>
            </a:fld>
            <a:endParaRPr lang="en-NZ"/>
          </a:p>
        </p:txBody>
      </p:sp>
      <p:sp>
        <p:nvSpPr>
          <p:cNvPr id="8" name="Footer Placeholder 7">
            <a:extLst>
              <a:ext uri="{FF2B5EF4-FFF2-40B4-BE49-F238E27FC236}">
                <a16:creationId xmlns:a16="http://schemas.microsoft.com/office/drawing/2014/main" id="{A813D81B-9E4B-0355-16B5-1C00848B4D9A}"/>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72538E62-0293-681A-9DFB-C60528FAD064}"/>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073297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E2CD-E204-4913-A6D2-EA2429AC08F2}"/>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52418B10-209E-8204-1AAF-994EE8C93C21}"/>
              </a:ext>
            </a:extLst>
          </p:cNvPr>
          <p:cNvSpPr>
            <a:spLocks noGrp="1"/>
          </p:cNvSpPr>
          <p:nvPr>
            <p:ph type="dt" sz="half" idx="10"/>
          </p:nvPr>
        </p:nvSpPr>
        <p:spPr/>
        <p:txBody>
          <a:bodyPr/>
          <a:lstStyle/>
          <a:p>
            <a:fld id="{89EAB04D-218E-4515-90E8-69DA1A6E0DB5}" type="datetimeFigureOut">
              <a:rPr lang="en-NZ" smtClean="0"/>
              <a:t>17/09/2024</a:t>
            </a:fld>
            <a:endParaRPr lang="en-NZ"/>
          </a:p>
        </p:txBody>
      </p:sp>
      <p:sp>
        <p:nvSpPr>
          <p:cNvPr id="4" name="Footer Placeholder 3">
            <a:extLst>
              <a:ext uri="{FF2B5EF4-FFF2-40B4-BE49-F238E27FC236}">
                <a16:creationId xmlns:a16="http://schemas.microsoft.com/office/drawing/2014/main" id="{8A6D1B8E-1804-8AEE-9799-924AF7DBFC69}"/>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FB43067C-6020-B05C-D94C-0C9D2B9A8037}"/>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741543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5DC2AA-9F51-1CB0-B19A-FD239E72319D}"/>
              </a:ext>
            </a:extLst>
          </p:cNvPr>
          <p:cNvSpPr>
            <a:spLocks noGrp="1"/>
          </p:cNvSpPr>
          <p:nvPr>
            <p:ph type="dt" sz="half" idx="10"/>
          </p:nvPr>
        </p:nvSpPr>
        <p:spPr/>
        <p:txBody>
          <a:bodyPr/>
          <a:lstStyle/>
          <a:p>
            <a:fld id="{89EAB04D-218E-4515-90E8-69DA1A6E0DB5}" type="datetimeFigureOut">
              <a:rPr lang="en-NZ" smtClean="0"/>
              <a:t>17/09/2024</a:t>
            </a:fld>
            <a:endParaRPr lang="en-NZ"/>
          </a:p>
        </p:txBody>
      </p:sp>
      <p:sp>
        <p:nvSpPr>
          <p:cNvPr id="3" name="Footer Placeholder 2">
            <a:extLst>
              <a:ext uri="{FF2B5EF4-FFF2-40B4-BE49-F238E27FC236}">
                <a16:creationId xmlns:a16="http://schemas.microsoft.com/office/drawing/2014/main" id="{EC7BBD60-94A6-9045-E2A2-1043DDD0AD96}"/>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C6F1F6C7-82EF-3246-16DF-9B512284609A}"/>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180266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5759C-CEB8-C820-4914-E863465F61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E35F002-EF47-8787-5A0E-2550D33317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E5499AB-1BD2-F249-F5CD-BF2712F9E2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BAF179-0D10-6253-CCE3-FD0B630EB241}"/>
              </a:ext>
            </a:extLst>
          </p:cNvPr>
          <p:cNvSpPr>
            <a:spLocks noGrp="1"/>
          </p:cNvSpPr>
          <p:nvPr>
            <p:ph type="dt" sz="half" idx="10"/>
          </p:nvPr>
        </p:nvSpPr>
        <p:spPr/>
        <p:txBody>
          <a:bodyPr/>
          <a:lstStyle/>
          <a:p>
            <a:fld id="{89EAB04D-218E-4515-90E8-69DA1A6E0DB5}" type="datetimeFigureOut">
              <a:rPr lang="en-NZ" smtClean="0"/>
              <a:t>17/09/2024</a:t>
            </a:fld>
            <a:endParaRPr lang="en-NZ"/>
          </a:p>
        </p:txBody>
      </p:sp>
      <p:sp>
        <p:nvSpPr>
          <p:cNvPr id="6" name="Footer Placeholder 5">
            <a:extLst>
              <a:ext uri="{FF2B5EF4-FFF2-40B4-BE49-F238E27FC236}">
                <a16:creationId xmlns:a16="http://schemas.microsoft.com/office/drawing/2014/main" id="{A7BBFB3F-B9A1-2649-BB47-81953740BAA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7366C61-CA4B-A8B7-52B2-52A5E6FDB592}"/>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37653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732F9-BDAC-BD01-37B2-31F657F787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741722FB-34ED-F01C-0F74-BF07EA6834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5CDB569D-6612-4D7D-38A9-86B3D17BAB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96426F-9053-2F0E-BC46-39F6BE1E4815}"/>
              </a:ext>
            </a:extLst>
          </p:cNvPr>
          <p:cNvSpPr>
            <a:spLocks noGrp="1"/>
          </p:cNvSpPr>
          <p:nvPr>
            <p:ph type="dt" sz="half" idx="10"/>
          </p:nvPr>
        </p:nvSpPr>
        <p:spPr/>
        <p:txBody>
          <a:bodyPr/>
          <a:lstStyle/>
          <a:p>
            <a:fld id="{89EAB04D-218E-4515-90E8-69DA1A6E0DB5}" type="datetimeFigureOut">
              <a:rPr lang="en-NZ" smtClean="0"/>
              <a:t>17/09/2024</a:t>
            </a:fld>
            <a:endParaRPr lang="en-NZ"/>
          </a:p>
        </p:txBody>
      </p:sp>
      <p:sp>
        <p:nvSpPr>
          <p:cNvPr id="6" name="Footer Placeholder 5">
            <a:extLst>
              <a:ext uri="{FF2B5EF4-FFF2-40B4-BE49-F238E27FC236}">
                <a16:creationId xmlns:a16="http://schemas.microsoft.com/office/drawing/2014/main" id="{396B356D-189E-B857-7554-614DA2B3825A}"/>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6F759B3-0A91-A2B3-5370-84FFBB0BC170}"/>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051726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150777-CDA2-0E07-9F8F-AB1A4813D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74F4E32D-7F55-8B2A-8999-DA1D4AFE41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F44E93A-D8E9-67E2-4D0A-95A14ED67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EAB04D-218E-4515-90E8-69DA1A6E0DB5}" type="datetimeFigureOut">
              <a:rPr lang="en-NZ" smtClean="0"/>
              <a:t>17/09/2024</a:t>
            </a:fld>
            <a:endParaRPr lang="en-NZ"/>
          </a:p>
        </p:txBody>
      </p:sp>
      <p:sp>
        <p:nvSpPr>
          <p:cNvPr id="5" name="Footer Placeholder 4">
            <a:extLst>
              <a:ext uri="{FF2B5EF4-FFF2-40B4-BE49-F238E27FC236}">
                <a16:creationId xmlns:a16="http://schemas.microsoft.com/office/drawing/2014/main" id="{45EFE047-F7F6-755F-CCA0-DEFA84F62C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F393F86A-D48B-594E-838D-270F04EEA9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ECF00-8E69-4F8D-AF2E-BD18219ABB32}" type="slidenum">
              <a:rPr lang="en-NZ" smtClean="0"/>
              <a:t>‹#›</a:t>
            </a:fld>
            <a:endParaRPr lang="en-NZ"/>
          </a:p>
        </p:txBody>
      </p:sp>
    </p:spTree>
    <p:extLst>
      <p:ext uri="{BB962C8B-B14F-4D97-AF65-F5344CB8AC3E}">
        <p14:creationId xmlns:p14="http://schemas.microsoft.com/office/powerpoint/2010/main" val="2519543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97117-F3A1-41B5-B5A5-0FD5A7D43CA4}" type="slidenum">
              <a:rPr lang="fr-FR" smtClean="0"/>
              <a:t>‹#›</a:t>
            </a:fld>
            <a:endParaRPr lang="fr-FR"/>
          </a:p>
        </p:txBody>
      </p:sp>
      <p:pic>
        <p:nvPicPr>
          <p:cNvPr id="9" name="Picture 8"/>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10071545" y="216363"/>
            <a:ext cx="1999700" cy="951923"/>
          </a:xfrm>
          <a:prstGeom prst="rect">
            <a:avLst/>
          </a:prstGeom>
        </p:spPr>
      </p:pic>
      <p:sp>
        <p:nvSpPr>
          <p:cNvPr id="10" name="Rectangle"/>
          <p:cNvSpPr/>
          <p:nvPr userDrawn="1"/>
        </p:nvSpPr>
        <p:spPr>
          <a:xfrm rot="5400000">
            <a:off x="1721007" y="3812569"/>
            <a:ext cx="1639615" cy="110484"/>
          </a:xfrm>
          <a:prstGeom prst="rect">
            <a:avLst/>
          </a:prstGeom>
          <a:solidFill>
            <a:schemeClr val="bg1"/>
          </a:solidFill>
          <a:ln w="12700">
            <a:miter lim="400000"/>
          </a:ln>
        </p:spPr>
        <p:txBody>
          <a:bodyPr lIns="65023" tIns="65023" rIns="65023" bIns="65023" anchor="ctr"/>
          <a:lstStyle/>
          <a:p>
            <a:pPr>
              <a:defRPr>
                <a:solidFill>
                  <a:srgbClr val="3C3C3C"/>
                </a:solidFill>
              </a:defRPr>
            </a:pPr>
            <a:endParaRPr sz="1000"/>
          </a:p>
        </p:txBody>
      </p:sp>
      <p:sp>
        <p:nvSpPr>
          <p:cNvPr id="11" name="Rectangle 10"/>
          <p:cNvSpPr/>
          <p:nvPr userDrawn="1"/>
        </p:nvSpPr>
        <p:spPr>
          <a:xfrm>
            <a:off x="0" y="-7428"/>
            <a:ext cx="12192000" cy="6858000"/>
          </a:xfrm>
          <a:prstGeom prst="rect">
            <a:avLst/>
          </a:prstGeom>
          <a:solidFill>
            <a:srgbClr val="006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2" name="Rectangle">
            <a:extLst>
              <a:ext uri="{FF2B5EF4-FFF2-40B4-BE49-F238E27FC236}">
                <a16:creationId xmlns:a16="http://schemas.microsoft.com/office/drawing/2014/main" id="{21257D7F-3656-47C9-B5F0-D20A647BD6E3}"/>
              </a:ext>
            </a:extLst>
          </p:cNvPr>
          <p:cNvSpPr/>
          <p:nvPr userDrawn="1"/>
        </p:nvSpPr>
        <p:spPr>
          <a:xfrm rot="5400000">
            <a:off x="4884290" y="3379882"/>
            <a:ext cx="2423423" cy="98239"/>
          </a:xfrm>
          <a:prstGeom prst="rect">
            <a:avLst/>
          </a:prstGeom>
          <a:solidFill>
            <a:schemeClr val="bg1"/>
          </a:solidFill>
          <a:ln w="12700">
            <a:miter lim="400000"/>
          </a:ln>
        </p:spPr>
        <p:txBody>
          <a:bodyPr lIns="65023" tIns="65023" rIns="65023" bIns="65023" anchor="ctr"/>
          <a:lstStyle/>
          <a:p>
            <a:pPr>
              <a:defRPr>
                <a:solidFill>
                  <a:srgbClr val="3C3C3C"/>
                </a:solidFill>
              </a:defRPr>
            </a:pPr>
            <a:endParaRPr sz="1000"/>
          </a:p>
        </p:txBody>
      </p:sp>
      <p:pic>
        <p:nvPicPr>
          <p:cNvPr id="2" name="Picture 1">
            <a:extLst>
              <a:ext uri="{FF2B5EF4-FFF2-40B4-BE49-F238E27FC236}">
                <a16:creationId xmlns:a16="http://schemas.microsoft.com/office/drawing/2014/main" id="{DF983F3D-55AB-9F63-24E2-89F0ECD44AB5}"/>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1545777" y="2016423"/>
            <a:ext cx="2914542" cy="2800246"/>
          </a:xfrm>
          <a:prstGeom prst="rect">
            <a:avLst/>
          </a:prstGeom>
        </p:spPr>
      </p:pic>
    </p:spTree>
    <p:extLst>
      <p:ext uri="{BB962C8B-B14F-4D97-AF65-F5344CB8AC3E}">
        <p14:creationId xmlns:p14="http://schemas.microsoft.com/office/powerpoint/2010/main" val="325872067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9" r:id="rId3"/>
    <p:sldLayoutId id="2147483680" r:id="rId4"/>
  </p:sldLayoutIdLst>
  <p:hf sldNum="0"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microsoft.com/office/2018/10/relationships/comments" Target="../comments/modernComment_141_7A5C6D94.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131135"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078740" y="0"/>
              <a:ext cx="5113259" cy="12673"/>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 </a:t>
              </a:r>
              <a:r>
                <a:rPr lang="mi-NZ" sz="1400" b="1" dirty="0" err="1">
                  <a:solidFill>
                    <a:schemeClr val="bg1"/>
                  </a:solidFill>
                  <a:latin typeface="Aptos Black" panose="020F0502020204030204" pitchFamily="34" charset="0"/>
                </a:rPr>
                <a:t>Task</a:t>
              </a:r>
              <a:r>
                <a:rPr lang="mi-NZ" sz="1400" b="1" dirty="0">
                  <a:solidFill>
                    <a:schemeClr val="bg1"/>
                  </a:solidFill>
                  <a:latin typeface="Aptos Black" panose="020F0502020204030204" pitchFamily="34" charset="0"/>
                </a:rPr>
                <a:t> Team Tsunami </a:t>
              </a:r>
              <a:r>
                <a:rPr lang="mi-NZ" sz="1400" b="1" dirty="0" err="1">
                  <a:solidFill>
                    <a:schemeClr val="bg1"/>
                  </a:solidFill>
                  <a:latin typeface="Aptos Black" panose="020F0502020204030204" pitchFamily="34" charset="0"/>
                </a:rPr>
                <a:t>Ready</a:t>
              </a:r>
              <a:r>
                <a:rPr lang="mi-NZ" sz="1400" b="1" dirty="0">
                  <a:solidFill>
                    <a:schemeClr val="bg1"/>
                  </a:solidFill>
                  <a:latin typeface="Aptos Black" panose="020F0502020204030204" pitchFamily="34" charset="0"/>
                </a:rPr>
                <a:t>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1104574" y="2097015"/>
            <a:ext cx="9662517" cy="1631216"/>
          </a:xfrm>
          <a:prstGeom prst="rect">
            <a:avLst/>
          </a:prstGeom>
          <a:noFill/>
        </p:spPr>
        <p:txBody>
          <a:bodyPr wrap="none" rtlCol="0">
            <a:spAutoFit/>
          </a:bodyPr>
          <a:lstStyle/>
          <a:p>
            <a:pPr algn="ctr"/>
            <a:r>
              <a:rPr lang="mi-NZ" sz="6000" b="1" dirty="0" err="1">
                <a:solidFill>
                  <a:schemeClr val="bg1"/>
                </a:solidFill>
                <a:latin typeface="Aptos Black" panose="020F0502020204030204" pitchFamily="34" charset="0"/>
              </a:rPr>
              <a:t>Task</a:t>
            </a:r>
            <a:r>
              <a:rPr lang="mi-NZ" sz="6000" b="1" dirty="0">
                <a:solidFill>
                  <a:schemeClr val="bg1"/>
                </a:solidFill>
                <a:latin typeface="Aptos Black" panose="020F0502020204030204" pitchFamily="34" charset="0"/>
              </a:rPr>
              <a:t> Team Tsunami </a:t>
            </a:r>
            <a:r>
              <a:rPr lang="mi-NZ" sz="6000" b="1" dirty="0" err="1">
                <a:solidFill>
                  <a:schemeClr val="bg1"/>
                </a:solidFill>
                <a:latin typeface="Aptos Black" panose="020F0502020204030204" pitchFamily="34" charset="0"/>
              </a:rPr>
              <a:t>Ready</a:t>
            </a:r>
            <a:r>
              <a:rPr lang="mi-NZ" sz="6000" b="1" dirty="0">
                <a:solidFill>
                  <a:schemeClr val="bg1"/>
                </a:solidFill>
                <a:latin typeface="Aptos Black" panose="020F0502020204030204" pitchFamily="34" charset="0"/>
              </a:rPr>
              <a:t> </a:t>
            </a:r>
          </a:p>
          <a:p>
            <a:pPr algn="ctr"/>
            <a:r>
              <a:rPr lang="mi-NZ" sz="3600" b="1" dirty="0">
                <a:solidFill>
                  <a:schemeClr val="bg1"/>
                </a:solidFill>
                <a:latin typeface="Aptos Black" panose="020F0502020204030204" pitchFamily="34" charset="0"/>
              </a:rPr>
              <a:t>Meeting #3, </a:t>
            </a:r>
            <a:r>
              <a:rPr lang="mi-NZ" sz="3600" b="1" dirty="0" err="1">
                <a:solidFill>
                  <a:schemeClr val="bg1"/>
                </a:solidFill>
                <a:latin typeface="Aptos Black" panose="020F0502020204030204" pitchFamily="34" charset="0"/>
              </a:rPr>
              <a:t>September</a:t>
            </a:r>
            <a:r>
              <a:rPr lang="mi-NZ" sz="3600" b="1" dirty="0">
                <a:solidFill>
                  <a:schemeClr val="bg1"/>
                </a:solidFill>
                <a:latin typeface="Aptos Black" panose="020F0502020204030204" pitchFamily="34" charset="0"/>
              </a:rPr>
              <a:t> 2024</a:t>
            </a:r>
            <a:endParaRPr lang="en-NZ" sz="3600" b="1" dirty="0">
              <a:solidFill>
                <a:schemeClr val="bg1"/>
              </a:solidFill>
              <a:latin typeface="Aptos Black" panose="020F0502020204030204" pitchFamily="34" charset="0"/>
            </a:endParaRPr>
          </a:p>
        </p:txBody>
      </p:sp>
      <p:sp>
        <p:nvSpPr>
          <p:cNvPr id="4" name="TextBox 3">
            <a:extLst>
              <a:ext uri="{FF2B5EF4-FFF2-40B4-BE49-F238E27FC236}">
                <a16:creationId xmlns:a16="http://schemas.microsoft.com/office/drawing/2014/main" id="{3C4A8378-8E45-7F3D-0772-0F447E8BC9E5}"/>
              </a:ext>
            </a:extLst>
          </p:cNvPr>
          <p:cNvSpPr txBox="1"/>
          <p:nvPr/>
        </p:nvSpPr>
        <p:spPr>
          <a:xfrm>
            <a:off x="-65568" y="1064380"/>
            <a:ext cx="12257568" cy="76944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mi-NZ" sz="32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mi-NZ" sz="12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p:txBody>
      </p:sp>
      <p:sp>
        <p:nvSpPr>
          <p:cNvPr id="6" name="TextBox 5">
            <a:extLst>
              <a:ext uri="{FF2B5EF4-FFF2-40B4-BE49-F238E27FC236}">
                <a16:creationId xmlns:a16="http://schemas.microsoft.com/office/drawing/2014/main" id="{875A9050-0E1A-A0EE-134E-314FC47EB396}"/>
              </a:ext>
            </a:extLst>
          </p:cNvPr>
          <p:cNvSpPr txBox="1"/>
          <p:nvPr/>
        </p:nvSpPr>
        <p:spPr>
          <a:xfrm>
            <a:off x="6868873" y="5934670"/>
            <a:ext cx="5191991" cy="923330"/>
          </a:xfrm>
          <a:prstGeom prst="rect">
            <a:avLst/>
          </a:prstGeom>
          <a:noFill/>
        </p:spPr>
        <p:txBody>
          <a:bodyPr wrap="square">
            <a:spAutoFit/>
          </a:bodyPr>
          <a:lstStyle/>
          <a:p>
            <a:pPr algn="r"/>
            <a:r>
              <a:rPr kumimoji="0" lang="mi-NZ" sz="1800" b="0" i="0" u="none" strike="noStrike" kern="1200" cap="none" spc="0" normalizeH="0" baseline="0" noProof="0" dirty="0" err="1">
                <a:ln>
                  <a:noFill/>
                </a:ln>
                <a:solidFill>
                  <a:srgbClr val="FFFF00"/>
                </a:solidFill>
                <a:effectLst/>
                <a:uLnTx/>
                <a:uFillTx/>
                <a:latin typeface="Aptos ExtraBold" panose="020B0004020202020204" pitchFamily="34" charset="0"/>
                <a:ea typeface="+mn-ea"/>
                <a:cs typeface="+mn-cs"/>
              </a:rPr>
              <a:t>Task</a:t>
            </a:r>
            <a:r>
              <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 Team </a:t>
            </a:r>
            <a:r>
              <a:rPr lang="mi-NZ" dirty="0">
                <a:solidFill>
                  <a:srgbClr val="FFFF00"/>
                </a:solidFill>
                <a:latin typeface="Aptos ExtraBold" panose="020B0004020202020204" pitchFamily="34" charset="0"/>
              </a:rPr>
              <a:t>Tsunami </a:t>
            </a:r>
            <a:r>
              <a:rPr lang="mi-NZ" dirty="0" err="1">
                <a:solidFill>
                  <a:srgbClr val="FFFF00"/>
                </a:solidFill>
                <a:latin typeface="Aptos ExtraBold" panose="020B0004020202020204" pitchFamily="34" charset="0"/>
              </a:rPr>
              <a:t>Ready</a:t>
            </a:r>
            <a:r>
              <a:rPr lang="mi-NZ" dirty="0">
                <a:solidFill>
                  <a:srgbClr val="FFFF00"/>
                </a:solidFill>
                <a:latin typeface="Aptos ExtraBold" panose="020B0004020202020204" pitchFamily="34" charset="0"/>
              </a:rPr>
              <a:t> </a:t>
            </a:r>
            <a:r>
              <a:rPr lang="mi-NZ" dirty="0" err="1">
                <a:solidFill>
                  <a:srgbClr val="FFFF00"/>
                </a:solidFill>
                <a:latin typeface="Aptos ExtraBold" panose="020B0004020202020204" pitchFamily="34" charset="0"/>
              </a:rPr>
              <a:t>Co</a:t>
            </a:r>
            <a:r>
              <a:rPr lang="mi-NZ" dirty="0">
                <a:solidFill>
                  <a:srgbClr val="FFFF00"/>
                </a:solidFill>
                <a:latin typeface="Aptos ExtraBold" panose="020B0004020202020204" pitchFamily="34" charset="0"/>
              </a:rPr>
              <a:t> </a:t>
            </a:r>
            <a:r>
              <a:rPr lang="mi-NZ" dirty="0" err="1">
                <a:solidFill>
                  <a:srgbClr val="FFFF00"/>
                </a:solidFill>
                <a:latin typeface="Aptos ExtraBold" panose="020B0004020202020204" pitchFamily="34" charset="0"/>
              </a:rPr>
              <a:t>Chairs</a:t>
            </a:r>
            <a:r>
              <a:rPr lang="mi-NZ" dirty="0">
                <a:solidFill>
                  <a:srgbClr val="FFFF00"/>
                </a:solidFill>
                <a:latin typeface="Aptos ExtraBold" panose="020B0004020202020204" pitchFamily="34" charset="0"/>
              </a:rPr>
              <a:t>:</a:t>
            </a:r>
          </a:p>
          <a:p>
            <a:pPr algn="r"/>
            <a:r>
              <a:rPr lang="mi-NZ" dirty="0">
                <a:solidFill>
                  <a:srgbClr val="FFFF00"/>
                </a:solidFill>
                <a:latin typeface="Aptos ExtraBold" panose="020B0004020202020204" pitchFamily="34" charset="0"/>
              </a:rPr>
              <a:t>Laura Kong, ITIC</a:t>
            </a:r>
            <a:endPar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a:p>
            <a:pPr algn="r"/>
            <a:r>
              <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Ashleigh Fromont, NZ NEMA</a:t>
            </a:r>
          </a:p>
        </p:txBody>
      </p:sp>
    </p:spTree>
    <p:extLst>
      <p:ext uri="{BB962C8B-B14F-4D97-AF65-F5344CB8AC3E}">
        <p14:creationId xmlns:p14="http://schemas.microsoft.com/office/powerpoint/2010/main" val="3455151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391115" y="4422379"/>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122274" y="380513"/>
            <a:ext cx="11947451" cy="584775"/>
          </a:xfrm>
          <a:prstGeom prst="rect">
            <a:avLst/>
          </a:prstGeom>
          <a:noFill/>
        </p:spPr>
        <p:txBody>
          <a:bodyPr wrap="square" rtlCol="0">
            <a:spAutoFit/>
          </a:bodyPr>
          <a:lstStyle/>
          <a:p>
            <a:r>
              <a:rPr lang="en-NZ" sz="3200">
                <a:solidFill>
                  <a:srgbClr val="0961A9"/>
                </a:solidFill>
                <a:latin typeface="Aptos ExtraBold" panose="020B0004020202020204" pitchFamily="34" charset="0"/>
              </a:rPr>
              <a:t>Next Steps </a:t>
            </a: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8" name="TextBox 7">
            <a:extLst>
              <a:ext uri="{FF2B5EF4-FFF2-40B4-BE49-F238E27FC236}">
                <a16:creationId xmlns:a16="http://schemas.microsoft.com/office/drawing/2014/main" id="{F19871DD-535C-057E-2597-F421BF9847C5}"/>
              </a:ext>
            </a:extLst>
          </p:cNvPr>
          <p:cNvSpPr txBox="1"/>
          <p:nvPr/>
        </p:nvSpPr>
        <p:spPr>
          <a:xfrm>
            <a:off x="312331" y="1187758"/>
            <a:ext cx="11567336" cy="3785652"/>
          </a:xfrm>
          <a:prstGeom prst="rect">
            <a:avLst/>
          </a:prstGeom>
          <a:noFill/>
        </p:spPr>
        <p:txBody>
          <a:bodyPr wrap="square">
            <a:spAutoFit/>
          </a:bodyPr>
          <a:lstStyle/>
          <a:p>
            <a:pPr marL="342900" indent="-342900">
              <a:buFont typeface="Arial" panose="020B0604020202020204" pitchFamily="34" charset="0"/>
              <a:buChar char="•"/>
            </a:pPr>
            <a:r>
              <a:rPr lang="en-NZ" sz="2000" dirty="0">
                <a:latin typeface="Aptos" panose="020B0004020202020204" pitchFamily="34" charset="0"/>
              </a:rPr>
              <a:t>It will be important to use all representatives of the task team, as well as the Regional Working Groups, to hypothetically apply the guidance to different country contexts to ensure it is applicable across the Pacific. </a:t>
            </a:r>
            <a:r>
              <a:rPr lang="en-NZ" sz="2000" b="1" dirty="0">
                <a:solidFill>
                  <a:srgbClr val="0961A9"/>
                </a:solidFill>
                <a:latin typeface="Aptos" panose="020B0004020202020204" pitchFamily="34" charset="0"/>
              </a:rPr>
              <a:t>We would like to request Regional Working Group feedback on the draft guidance. </a:t>
            </a:r>
          </a:p>
          <a:p>
            <a:endParaRPr lang="en-NZ" sz="2000" b="1" dirty="0">
              <a:solidFill>
                <a:srgbClr val="0961A9"/>
              </a:solidFill>
              <a:latin typeface="Aptos" panose="020B0004020202020204" pitchFamily="34" charset="0"/>
            </a:endParaRPr>
          </a:p>
          <a:p>
            <a:pPr marL="342900" indent="-342900">
              <a:buFont typeface="Arial" panose="020B0604020202020204" pitchFamily="34" charset="0"/>
              <a:buChar char="•"/>
            </a:pPr>
            <a:r>
              <a:rPr lang="en-NZ" sz="2000" dirty="0">
                <a:latin typeface="Aptos" panose="020B0004020202020204" pitchFamily="34" charset="0"/>
              </a:rPr>
              <a:t>The guidance will be presented at ICG/PTWS-XXXI, and </a:t>
            </a:r>
            <a:r>
              <a:rPr lang="en-NZ" sz="2000" b="1" dirty="0">
                <a:solidFill>
                  <a:srgbClr val="0961A9"/>
                </a:solidFill>
                <a:latin typeface="Aptos" panose="020B0004020202020204" pitchFamily="34" charset="0"/>
              </a:rPr>
              <a:t>the recommendation will likely be to run as a couple of pilots in countries with existing DRR </a:t>
            </a:r>
            <a:r>
              <a:rPr lang="en-NZ" sz="2000" dirty="0">
                <a:latin typeface="Aptos" panose="020B0004020202020204" pitchFamily="34" charset="0"/>
              </a:rPr>
              <a:t>programmes before final approval. </a:t>
            </a:r>
          </a:p>
          <a:p>
            <a:pPr marL="342900" indent="-342900">
              <a:buFont typeface="Arial" panose="020B0604020202020204" pitchFamily="34" charset="0"/>
              <a:buChar char="•"/>
            </a:pPr>
            <a:endParaRPr lang="en-NZ" sz="2000" dirty="0">
              <a:latin typeface="Aptos" panose="020B0004020202020204" pitchFamily="34" charset="0"/>
            </a:endParaRPr>
          </a:p>
          <a:p>
            <a:pPr marL="342900" indent="-342900">
              <a:buFont typeface="Arial" panose="020B0604020202020204" pitchFamily="34" charset="0"/>
              <a:buChar char="•"/>
            </a:pPr>
            <a:r>
              <a:rPr lang="en-NZ" sz="2000" b="1" dirty="0">
                <a:solidFill>
                  <a:srgbClr val="0961A9"/>
                </a:solidFill>
                <a:latin typeface="Aptos" panose="020B0004020202020204" pitchFamily="34" charset="0"/>
              </a:rPr>
              <a:t>We will continue to engage globally </a:t>
            </a:r>
            <a:r>
              <a:rPr lang="en-NZ" sz="2000" dirty="0">
                <a:latin typeface="Aptos" panose="020B0004020202020204" pitchFamily="34" charset="0"/>
              </a:rPr>
              <a:t>as the guidance is developed through TOWS TT-DMP and others</a:t>
            </a:r>
          </a:p>
          <a:p>
            <a:endParaRPr lang="en-NZ" sz="2000" dirty="0">
              <a:latin typeface="Aptos" panose="020B0004020202020204" pitchFamily="34" charset="0"/>
            </a:endParaRPr>
          </a:p>
          <a:p>
            <a:pPr marL="1714500" lvl="3" indent="-342900">
              <a:buFont typeface="Arial" panose="020B0604020202020204" pitchFamily="34" charset="0"/>
              <a:buChar char="•"/>
            </a:pPr>
            <a:r>
              <a:rPr lang="en-NZ" sz="2000" dirty="0">
                <a:latin typeface="Aptos" panose="020B0004020202020204" pitchFamily="34" charset="0"/>
              </a:rPr>
              <a:t>Alongside this, the Task Team will also look into whether there is </a:t>
            </a:r>
            <a:r>
              <a:rPr lang="en-NZ" sz="2000" b="1" dirty="0">
                <a:solidFill>
                  <a:srgbClr val="0961A9"/>
                </a:solidFill>
                <a:latin typeface="Aptos" panose="020B0004020202020204" pitchFamily="34" charset="0"/>
              </a:rPr>
              <a:t>more that can be done to recognise and celebrate the benefits of formal Tsunami Ready Recognition. </a:t>
            </a:r>
          </a:p>
        </p:txBody>
      </p:sp>
    </p:spTree>
    <p:extLst>
      <p:ext uri="{BB962C8B-B14F-4D97-AF65-F5344CB8AC3E}">
        <p14:creationId xmlns:p14="http://schemas.microsoft.com/office/powerpoint/2010/main" val="1479830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110560" y="476631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244549" y="477914"/>
            <a:ext cx="11947451" cy="584775"/>
          </a:xfrm>
          <a:prstGeom prst="rect">
            <a:avLst/>
          </a:prstGeom>
          <a:noFill/>
        </p:spPr>
        <p:txBody>
          <a:bodyPr wrap="square" rtlCol="0">
            <a:spAutoFit/>
          </a:bodyPr>
          <a:lstStyle/>
          <a:p>
            <a:r>
              <a:rPr lang="mi-NZ" sz="3200" dirty="0" err="1">
                <a:solidFill>
                  <a:srgbClr val="0961A9"/>
                </a:solidFill>
                <a:latin typeface="Aptos ExtraBold" panose="020B0004020202020204" pitchFamily="34" charset="0"/>
              </a:rPr>
              <a:t>Next</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Steps</a:t>
            </a:r>
            <a:r>
              <a:rPr lang="mi-NZ" sz="3200" dirty="0">
                <a:solidFill>
                  <a:srgbClr val="0961A9"/>
                </a:solidFill>
                <a:latin typeface="Aptos ExtraBold" panose="020B0004020202020204" pitchFamily="34" charset="0"/>
              </a:rPr>
              <a:t> for </a:t>
            </a:r>
            <a:r>
              <a:rPr lang="mi-NZ" sz="3200" dirty="0" err="1">
                <a:solidFill>
                  <a:srgbClr val="0961A9"/>
                </a:solidFill>
                <a:latin typeface="Aptos ExtraBold" panose="020B0004020202020204" pitchFamily="34" charset="0"/>
              </a:rPr>
              <a:t>the</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Task</a:t>
            </a:r>
            <a:r>
              <a:rPr lang="mi-NZ" sz="3200" dirty="0">
                <a:solidFill>
                  <a:srgbClr val="0961A9"/>
                </a:solidFill>
                <a:latin typeface="Aptos ExtraBold" panose="020B0004020202020204" pitchFamily="34" charset="0"/>
              </a:rPr>
              <a:t> Team</a:t>
            </a:r>
            <a:endParaRPr lang="en-NZ" sz="3200" dirty="0">
              <a:solidFill>
                <a:srgbClr val="0961A9"/>
              </a:solidFill>
              <a:latin typeface="Aptos ExtraBold" panose="020B0004020202020204" pitchFamily="34" charset="0"/>
            </a:endParaRP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graphicFrame>
        <p:nvGraphicFramePr>
          <p:cNvPr id="8" name="Table 8">
            <a:extLst>
              <a:ext uri="{FF2B5EF4-FFF2-40B4-BE49-F238E27FC236}">
                <a16:creationId xmlns:a16="http://schemas.microsoft.com/office/drawing/2014/main" id="{D6A8C386-6CE2-94B5-2835-ED5D55892284}"/>
              </a:ext>
            </a:extLst>
          </p:cNvPr>
          <p:cNvGraphicFramePr>
            <a:graphicFrameLocks noGrp="1"/>
          </p:cNvGraphicFramePr>
          <p:nvPr>
            <p:extLst>
              <p:ext uri="{D42A27DB-BD31-4B8C-83A1-F6EECF244321}">
                <p14:modId xmlns:p14="http://schemas.microsoft.com/office/powerpoint/2010/main" val="1878484022"/>
              </p:ext>
            </p:extLst>
          </p:nvPr>
        </p:nvGraphicFramePr>
        <p:xfrm>
          <a:off x="244549" y="3277872"/>
          <a:ext cx="11555311" cy="2976880"/>
        </p:xfrm>
        <a:graphic>
          <a:graphicData uri="http://schemas.openxmlformats.org/drawingml/2006/table">
            <a:tbl>
              <a:tblPr firstRow="1" bandRow="1">
                <a:tableStyleId>{F5AB1C69-6EDB-4FF4-983F-18BD219EF322}</a:tableStyleId>
              </a:tblPr>
              <a:tblGrid>
                <a:gridCol w="2680815">
                  <a:extLst>
                    <a:ext uri="{9D8B030D-6E8A-4147-A177-3AD203B41FA5}">
                      <a16:colId xmlns:a16="http://schemas.microsoft.com/office/drawing/2014/main" val="4034721910"/>
                    </a:ext>
                  </a:extLst>
                </a:gridCol>
                <a:gridCol w="2584222">
                  <a:extLst>
                    <a:ext uri="{9D8B030D-6E8A-4147-A177-3AD203B41FA5}">
                      <a16:colId xmlns:a16="http://schemas.microsoft.com/office/drawing/2014/main" val="4091145002"/>
                    </a:ext>
                  </a:extLst>
                </a:gridCol>
                <a:gridCol w="6290274">
                  <a:extLst>
                    <a:ext uri="{9D8B030D-6E8A-4147-A177-3AD203B41FA5}">
                      <a16:colId xmlns:a16="http://schemas.microsoft.com/office/drawing/2014/main" val="783126358"/>
                    </a:ext>
                  </a:extLst>
                </a:gridCol>
              </a:tblGrid>
              <a:tr h="317216">
                <a:tc>
                  <a:txBody>
                    <a:bodyPr/>
                    <a:lstStyle/>
                    <a:p>
                      <a:r>
                        <a:rPr lang="en-NZ" sz="1600" dirty="0">
                          <a:latin typeface="Aptos" panose="020B0004020202020204" pitchFamily="34" charset="0"/>
                        </a:rPr>
                        <a:t>Date</a:t>
                      </a:r>
                    </a:p>
                  </a:txBody>
                  <a:tcPr/>
                </a:tc>
                <a:tc>
                  <a:txBody>
                    <a:bodyPr/>
                    <a:lstStyle/>
                    <a:p>
                      <a:r>
                        <a:rPr lang="en-NZ" sz="1600" dirty="0">
                          <a:latin typeface="Aptos" panose="020B0004020202020204" pitchFamily="34" charset="0"/>
                        </a:rPr>
                        <a:t>Meeting</a:t>
                      </a:r>
                    </a:p>
                  </a:txBody>
                  <a:tcPr/>
                </a:tc>
                <a:tc>
                  <a:txBody>
                    <a:bodyPr/>
                    <a:lstStyle/>
                    <a:p>
                      <a:r>
                        <a:rPr lang="en-NZ" sz="1600" dirty="0">
                          <a:latin typeface="Aptos" panose="020B0004020202020204" pitchFamily="34" charset="0"/>
                        </a:rPr>
                        <a:t>Equivalency Guidance</a:t>
                      </a:r>
                    </a:p>
                  </a:txBody>
                  <a:tcPr/>
                </a:tc>
                <a:extLst>
                  <a:ext uri="{0D108BD9-81ED-4DB2-BD59-A6C34878D82A}">
                    <a16:rowId xmlns:a16="http://schemas.microsoft.com/office/drawing/2014/main" val="2805571112"/>
                  </a:ext>
                </a:extLst>
              </a:tr>
              <a:tr h="370840">
                <a:tc>
                  <a:txBody>
                    <a:bodyPr/>
                    <a:lstStyle/>
                    <a:p>
                      <a:r>
                        <a:rPr lang="en-NZ" sz="1600" dirty="0">
                          <a:latin typeface="Aptos" panose="020B0004020202020204" pitchFamily="34" charset="0"/>
                        </a:rPr>
                        <a:t>September 2024</a:t>
                      </a:r>
                    </a:p>
                  </a:txBody>
                  <a:tcPr/>
                </a:tc>
                <a:tc>
                  <a:txBody>
                    <a:bodyPr/>
                    <a:lstStyle/>
                    <a:p>
                      <a:r>
                        <a:rPr lang="en-NZ" sz="1600" dirty="0">
                          <a:latin typeface="Aptos" panose="020B0004020202020204" pitchFamily="34" charset="0"/>
                        </a:rPr>
                        <a:t>ICG/PTWS SC</a:t>
                      </a:r>
                    </a:p>
                  </a:txBody>
                  <a:tcPr/>
                </a:tc>
                <a:tc>
                  <a:txBody>
                    <a:bodyPr/>
                    <a:lstStyle/>
                    <a:p>
                      <a:r>
                        <a:rPr lang="en-NZ" sz="1600" dirty="0">
                          <a:latin typeface="Aptos" panose="020B0004020202020204" pitchFamily="34" charset="0"/>
                        </a:rPr>
                        <a:t>Report on progress.  </a:t>
                      </a:r>
                    </a:p>
                    <a:p>
                      <a:r>
                        <a:rPr lang="en-NZ" sz="1600" dirty="0">
                          <a:latin typeface="Aptos" panose="020B0004020202020204" pitchFamily="34" charset="0"/>
                        </a:rPr>
                        <a:t>Request Regional Working Group feedback in coming month.</a:t>
                      </a:r>
                    </a:p>
                  </a:txBody>
                  <a:tcPr/>
                </a:tc>
                <a:extLst>
                  <a:ext uri="{0D108BD9-81ED-4DB2-BD59-A6C34878D82A}">
                    <a16:rowId xmlns:a16="http://schemas.microsoft.com/office/drawing/2014/main" val="3896798119"/>
                  </a:ext>
                </a:extLst>
              </a:tr>
              <a:tr h="370840">
                <a:tc>
                  <a:txBody>
                    <a:bodyPr/>
                    <a:lstStyle/>
                    <a:p>
                      <a:r>
                        <a:rPr lang="en-NZ" sz="1600" dirty="0">
                          <a:latin typeface="Aptos" panose="020B0004020202020204" pitchFamily="34" charset="0"/>
                        </a:rPr>
                        <a:t>February 2025</a:t>
                      </a:r>
                    </a:p>
                  </a:txBody>
                  <a:tcPr/>
                </a:tc>
                <a:tc>
                  <a:txBody>
                    <a:bodyPr/>
                    <a:lstStyle/>
                    <a:p>
                      <a:r>
                        <a:rPr lang="en-NZ" sz="1600" dirty="0">
                          <a:latin typeface="Aptos" panose="020B0004020202020204" pitchFamily="34" charset="0"/>
                        </a:rPr>
                        <a:t>TOWS-WG-XVIII</a:t>
                      </a:r>
                    </a:p>
                  </a:txBody>
                  <a:tcPr/>
                </a:tc>
                <a:tc>
                  <a:txBody>
                    <a:bodyPr/>
                    <a:lstStyle/>
                    <a:p>
                      <a:r>
                        <a:rPr lang="en-NZ" sz="1600" dirty="0">
                          <a:latin typeface="Aptos" panose="020B0004020202020204" pitchFamily="34" charset="0"/>
                        </a:rPr>
                        <a:t>Progress on TR Equivalency shared with TOWS WG / TT-DMP</a:t>
                      </a:r>
                    </a:p>
                  </a:txBody>
                  <a:tcPr/>
                </a:tc>
                <a:extLst>
                  <a:ext uri="{0D108BD9-81ED-4DB2-BD59-A6C34878D82A}">
                    <a16:rowId xmlns:a16="http://schemas.microsoft.com/office/drawing/2014/main" val="1206915677"/>
                  </a:ext>
                </a:extLst>
              </a:tr>
              <a:tr h="370840">
                <a:tc>
                  <a:txBody>
                    <a:bodyPr/>
                    <a:lstStyle/>
                    <a:p>
                      <a:r>
                        <a:rPr lang="en-NZ" sz="1600" dirty="0">
                          <a:latin typeface="Aptos" panose="020B0004020202020204" pitchFamily="34" charset="0"/>
                        </a:rPr>
                        <a:t>April 2025</a:t>
                      </a:r>
                    </a:p>
                  </a:txBody>
                  <a:tcPr/>
                </a:tc>
                <a:tc>
                  <a:txBody>
                    <a:bodyPr/>
                    <a:lstStyle/>
                    <a:p>
                      <a:r>
                        <a:rPr lang="en-NZ" sz="1600" dirty="0">
                          <a:latin typeface="Aptos" panose="020B0004020202020204" pitchFamily="34" charset="0"/>
                        </a:rPr>
                        <a:t>PTWS-XXXI</a:t>
                      </a:r>
                    </a:p>
                  </a:txBody>
                  <a:tcPr/>
                </a:tc>
                <a:tc>
                  <a:txBody>
                    <a:bodyPr/>
                    <a:lstStyle/>
                    <a:p>
                      <a:r>
                        <a:rPr lang="en-NZ" sz="1600" dirty="0">
                          <a:latin typeface="Aptos" panose="020B0004020202020204" pitchFamily="34" charset="0"/>
                        </a:rPr>
                        <a:t>TR Equivalency approved at ICG/PTWS-XXXI to implement as a pilot</a:t>
                      </a:r>
                    </a:p>
                  </a:txBody>
                  <a:tcPr/>
                </a:tc>
                <a:extLst>
                  <a:ext uri="{0D108BD9-81ED-4DB2-BD59-A6C34878D82A}">
                    <a16:rowId xmlns:a16="http://schemas.microsoft.com/office/drawing/2014/main" val="2492802477"/>
                  </a:ext>
                </a:extLst>
              </a:tr>
              <a:tr h="370840">
                <a:tc>
                  <a:txBody>
                    <a:bodyPr/>
                    <a:lstStyle/>
                    <a:p>
                      <a:r>
                        <a:rPr lang="en-NZ" sz="1600" dirty="0">
                          <a:latin typeface="Aptos" panose="020B0004020202020204" pitchFamily="34" charset="0"/>
                        </a:rPr>
                        <a:t>June 2025</a:t>
                      </a:r>
                    </a:p>
                  </a:txBody>
                  <a:tcPr/>
                </a:tc>
                <a:tc>
                  <a:txBody>
                    <a:bodyPr/>
                    <a:lstStyle/>
                    <a:p>
                      <a:r>
                        <a:rPr lang="en-NZ" sz="1600" dirty="0">
                          <a:latin typeface="Aptos" panose="020B0004020202020204" pitchFamily="34" charset="0"/>
                        </a:rPr>
                        <a:t>IOC Assembly</a:t>
                      </a:r>
                    </a:p>
                  </a:txBody>
                  <a:tcPr/>
                </a:tc>
                <a:tc>
                  <a:txBody>
                    <a:bodyPr/>
                    <a:lstStyle/>
                    <a:p>
                      <a:r>
                        <a:rPr lang="en-NZ" sz="1600" dirty="0">
                          <a:latin typeface="Aptos" panose="020B0004020202020204" pitchFamily="34" charset="0"/>
                        </a:rPr>
                        <a:t>PTWS reports piloting of TR Equivalency </a:t>
                      </a:r>
                    </a:p>
                  </a:txBody>
                  <a:tcPr/>
                </a:tc>
                <a:extLst>
                  <a:ext uri="{0D108BD9-81ED-4DB2-BD59-A6C34878D82A}">
                    <a16:rowId xmlns:a16="http://schemas.microsoft.com/office/drawing/2014/main" val="2722576364"/>
                  </a:ext>
                </a:extLst>
              </a:tr>
              <a:tr h="370840">
                <a:tc>
                  <a:txBody>
                    <a:bodyPr/>
                    <a:lstStyle/>
                    <a:p>
                      <a:r>
                        <a:rPr lang="en-NZ" sz="1600" dirty="0">
                          <a:latin typeface="Aptos" panose="020B0004020202020204" pitchFamily="34" charset="0"/>
                        </a:rPr>
                        <a:t>February 2026</a:t>
                      </a:r>
                    </a:p>
                  </a:txBody>
                  <a:tcPr/>
                </a:tc>
                <a:tc>
                  <a:txBody>
                    <a:bodyPr/>
                    <a:lstStyle/>
                    <a:p>
                      <a:r>
                        <a:rPr lang="en-NZ" sz="1600" dirty="0">
                          <a:latin typeface="Aptos" panose="020B0004020202020204" pitchFamily="34" charset="0"/>
                        </a:rPr>
                        <a:t>TOWS-WG XIX</a:t>
                      </a:r>
                    </a:p>
                  </a:txBody>
                  <a:tcPr/>
                </a:tc>
                <a:tc>
                  <a:txBody>
                    <a:bodyPr/>
                    <a:lstStyle/>
                    <a:p>
                      <a:r>
                        <a:rPr lang="en-NZ" sz="1600" dirty="0">
                          <a:latin typeface="Aptos" panose="020B0004020202020204" pitchFamily="34" charset="0"/>
                        </a:rPr>
                        <a:t>PTWS TR Equivalency presented to TOWS WG / TT-DMP for global discussion</a:t>
                      </a:r>
                    </a:p>
                  </a:txBody>
                  <a:tcPr/>
                </a:tc>
                <a:extLst>
                  <a:ext uri="{0D108BD9-81ED-4DB2-BD59-A6C34878D82A}">
                    <a16:rowId xmlns:a16="http://schemas.microsoft.com/office/drawing/2014/main" val="1556523352"/>
                  </a:ext>
                </a:extLst>
              </a:tr>
              <a:tr h="370840">
                <a:tc>
                  <a:txBody>
                    <a:bodyPr/>
                    <a:lstStyle/>
                    <a:p>
                      <a:r>
                        <a:rPr lang="mi-NZ" sz="1600" dirty="0">
                          <a:latin typeface="Aptos" panose="020B0004020202020204" pitchFamily="34" charset="0"/>
                        </a:rPr>
                        <a:t>TBC 2028</a:t>
                      </a:r>
                      <a:endParaRPr lang="en-NZ" sz="1600" dirty="0">
                        <a:latin typeface="Aptos" panose="020B0004020202020204" pitchFamily="34" charset="0"/>
                      </a:endParaRPr>
                    </a:p>
                  </a:txBody>
                  <a:tcPr/>
                </a:tc>
                <a:tc>
                  <a:txBody>
                    <a:bodyPr/>
                    <a:lstStyle/>
                    <a:p>
                      <a:r>
                        <a:rPr lang="mi-NZ" sz="1600" dirty="0">
                          <a:latin typeface="Aptos" panose="020B0004020202020204" pitchFamily="34" charset="0"/>
                        </a:rPr>
                        <a:t>PTWS-XXXII</a:t>
                      </a:r>
                      <a:endParaRPr lang="en-NZ" sz="1600" dirty="0">
                        <a:latin typeface="Aptos" panose="020B0004020202020204" pitchFamily="34" charset="0"/>
                      </a:endParaRPr>
                    </a:p>
                  </a:txBody>
                  <a:tcPr/>
                </a:tc>
                <a:tc>
                  <a:txBody>
                    <a:bodyPr/>
                    <a:lstStyle/>
                    <a:p>
                      <a:r>
                        <a:rPr lang="mi-NZ" sz="1600" dirty="0" err="1">
                          <a:latin typeface="Aptos" panose="020B0004020202020204" pitchFamily="34" charset="0"/>
                        </a:rPr>
                        <a:t>Final</a:t>
                      </a:r>
                      <a:r>
                        <a:rPr lang="mi-NZ" sz="1600" dirty="0">
                          <a:latin typeface="Aptos" panose="020B0004020202020204" pitchFamily="34" charset="0"/>
                        </a:rPr>
                        <a:t> </a:t>
                      </a:r>
                      <a:r>
                        <a:rPr lang="mi-NZ" sz="1600" dirty="0" err="1">
                          <a:latin typeface="Aptos" panose="020B0004020202020204" pitchFamily="34" charset="0"/>
                        </a:rPr>
                        <a:t>approval</a:t>
                      </a:r>
                      <a:r>
                        <a:rPr lang="mi-NZ" sz="1600" dirty="0">
                          <a:latin typeface="Aptos" panose="020B0004020202020204" pitchFamily="34" charset="0"/>
                        </a:rPr>
                        <a:t> </a:t>
                      </a:r>
                      <a:r>
                        <a:rPr lang="mi-NZ" sz="1600" dirty="0" err="1">
                          <a:latin typeface="Aptos" panose="020B0004020202020204" pitchFamily="34" charset="0"/>
                        </a:rPr>
                        <a:t>of</a:t>
                      </a:r>
                      <a:r>
                        <a:rPr lang="mi-NZ" sz="1600" dirty="0">
                          <a:latin typeface="Aptos" panose="020B0004020202020204" pitchFamily="34" charset="0"/>
                        </a:rPr>
                        <a:t> TR Equivalency</a:t>
                      </a:r>
                      <a:endParaRPr lang="en-NZ" sz="1600" dirty="0">
                        <a:latin typeface="Aptos" panose="020B0004020202020204" pitchFamily="34" charset="0"/>
                      </a:endParaRPr>
                    </a:p>
                  </a:txBody>
                  <a:tcPr/>
                </a:tc>
                <a:extLst>
                  <a:ext uri="{0D108BD9-81ED-4DB2-BD59-A6C34878D82A}">
                    <a16:rowId xmlns:a16="http://schemas.microsoft.com/office/drawing/2014/main" val="1568965138"/>
                  </a:ext>
                </a:extLst>
              </a:tr>
            </a:tbl>
          </a:graphicData>
        </a:graphic>
      </p:graphicFrame>
      <p:sp>
        <p:nvSpPr>
          <p:cNvPr id="9" name="TextBox 8">
            <a:extLst>
              <a:ext uri="{FF2B5EF4-FFF2-40B4-BE49-F238E27FC236}">
                <a16:creationId xmlns:a16="http://schemas.microsoft.com/office/drawing/2014/main" id="{F542A1FE-46FA-130B-B0C1-0105EA7A0F4C}"/>
              </a:ext>
            </a:extLst>
          </p:cNvPr>
          <p:cNvSpPr txBox="1"/>
          <p:nvPr/>
        </p:nvSpPr>
        <p:spPr>
          <a:xfrm>
            <a:off x="312331" y="1187758"/>
            <a:ext cx="11567336" cy="1631216"/>
          </a:xfrm>
          <a:prstGeom prst="rect">
            <a:avLst/>
          </a:prstGeom>
          <a:noFill/>
        </p:spPr>
        <p:txBody>
          <a:bodyPr wrap="square">
            <a:spAutoFit/>
          </a:bodyPr>
          <a:lstStyle/>
          <a:p>
            <a:pPr marL="342900" indent="-342900">
              <a:buFont typeface="Arial" panose="020B0604020202020204" pitchFamily="34" charset="0"/>
              <a:buChar char="•"/>
            </a:pPr>
            <a:r>
              <a:rPr lang="en-NZ" sz="2000" dirty="0">
                <a:latin typeface="Aptos" panose="020B0004020202020204" pitchFamily="34" charset="0"/>
              </a:rPr>
              <a:t>Affirm approach at September Task Team Meeting &amp; discuss any further changes</a:t>
            </a:r>
          </a:p>
          <a:p>
            <a:pPr marL="342900" indent="-342900">
              <a:buFont typeface="Arial" panose="020B0604020202020204" pitchFamily="34" charset="0"/>
              <a:buChar char="•"/>
            </a:pPr>
            <a:endParaRPr lang="en-NZ" sz="2000" dirty="0">
              <a:latin typeface="Aptos" panose="020B0004020202020204" pitchFamily="34" charset="0"/>
            </a:endParaRPr>
          </a:p>
          <a:p>
            <a:pPr marL="342900" indent="-342900">
              <a:buFont typeface="Arial" panose="020B0604020202020204" pitchFamily="34" charset="0"/>
              <a:buChar char="•"/>
            </a:pPr>
            <a:r>
              <a:rPr lang="en-NZ" sz="2000" dirty="0">
                <a:latin typeface="Aptos" panose="020B0004020202020204" pitchFamily="34" charset="0"/>
              </a:rPr>
              <a:t>Seek Regional Working Group Feedback </a:t>
            </a:r>
          </a:p>
          <a:p>
            <a:pPr marL="342900" indent="-342900">
              <a:buFont typeface="Arial" panose="020B0604020202020204" pitchFamily="34" charset="0"/>
              <a:buChar char="•"/>
            </a:pPr>
            <a:endParaRPr lang="en-NZ" sz="2000" dirty="0">
              <a:latin typeface="Aptos" panose="020B0004020202020204" pitchFamily="34" charset="0"/>
            </a:endParaRPr>
          </a:p>
          <a:p>
            <a:pPr marL="342900" indent="-342900">
              <a:buFont typeface="Arial" panose="020B0604020202020204" pitchFamily="34" charset="0"/>
              <a:buChar char="•"/>
            </a:pPr>
            <a:r>
              <a:rPr lang="en-NZ" sz="2000" dirty="0">
                <a:latin typeface="Aptos" panose="020B0004020202020204" pitchFamily="34" charset="0"/>
              </a:rPr>
              <a:t>Finalise sections of the guidance, including resources, references and glossary </a:t>
            </a:r>
          </a:p>
        </p:txBody>
      </p:sp>
    </p:spTree>
    <p:extLst>
      <p:ext uri="{BB962C8B-B14F-4D97-AF65-F5344CB8AC3E}">
        <p14:creationId xmlns:p14="http://schemas.microsoft.com/office/powerpoint/2010/main" val="1904127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65568"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446917" y="0"/>
              <a:ext cx="4745082" cy="12673"/>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1495179" y="2367738"/>
            <a:ext cx="8285153" cy="1015663"/>
          </a:xfrm>
          <a:prstGeom prst="rect">
            <a:avLst/>
          </a:prstGeom>
          <a:noFill/>
        </p:spPr>
        <p:txBody>
          <a:bodyPr wrap="none" rtlCol="0">
            <a:spAutoFit/>
          </a:bodyPr>
          <a:lstStyle/>
          <a:p>
            <a:r>
              <a:rPr lang="mi-NZ" sz="6000" b="1" dirty="0">
                <a:solidFill>
                  <a:schemeClr val="bg1"/>
                </a:solidFill>
                <a:latin typeface="Aptos Black" panose="020F0502020204030204" pitchFamily="34" charset="0"/>
              </a:rPr>
              <a:t>Tsunami </a:t>
            </a:r>
            <a:r>
              <a:rPr lang="mi-NZ" sz="6000" b="1" dirty="0" err="1">
                <a:solidFill>
                  <a:schemeClr val="bg1"/>
                </a:solidFill>
                <a:latin typeface="Aptos Black" panose="020F0502020204030204" pitchFamily="34" charset="0"/>
              </a:rPr>
              <a:t>Ready</a:t>
            </a:r>
            <a:r>
              <a:rPr lang="mi-NZ" sz="6000" b="1" dirty="0">
                <a:solidFill>
                  <a:schemeClr val="bg1"/>
                </a:solidFill>
                <a:latin typeface="Aptos Black" panose="020F0502020204030204" pitchFamily="34" charset="0"/>
              </a:rPr>
              <a:t> </a:t>
            </a:r>
            <a:r>
              <a:rPr lang="mi-NZ" sz="6000" b="1" dirty="0" err="1">
                <a:solidFill>
                  <a:schemeClr val="bg1"/>
                </a:solidFill>
                <a:latin typeface="Aptos Black" panose="020F0502020204030204" pitchFamily="34" charset="0"/>
              </a:rPr>
              <a:t>Survey</a:t>
            </a:r>
            <a:endParaRPr lang="en-NZ" sz="6000" b="1" dirty="0">
              <a:solidFill>
                <a:schemeClr val="bg1"/>
              </a:solidFill>
              <a:latin typeface="Aptos Black" panose="020F0502020204030204" pitchFamily="34" charset="0"/>
            </a:endParaRPr>
          </a:p>
        </p:txBody>
      </p:sp>
    </p:spTree>
    <p:extLst>
      <p:ext uri="{BB962C8B-B14F-4D97-AF65-F5344CB8AC3E}">
        <p14:creationId xmlns:p14="http://schemas.microsoft.com/office/powerpoint/2010/main" val="1222971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1973005" y="4362275"/>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404055"/>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Action: PTWS Tsunami Ready Implementation Survey</a:t>
            </a:r>
            <a:endParaRPr lang="en-NZ" sz="3200" dirty="0">
              <a:solidFill>
                <a:srgbClr val="0961A9"/>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35666"/>
            <a:ext cx="11440632" cy="369332"/>
          </a:xfrm>
          <a:prstGeom prst="rect">
            <a:avLst/>
          </a:prstGeom>
          <a:noFill/>
        </p:spPr>
        <p:txBody>
          <a:bodyPr wrap="square" rtlCol="0">
            <a:spAutoFit/>
          </a:bodyPr>
          <a:lstStyle/>
          <a:p>
            <a:r>
              <a:rPr lang="en-NZ" i="1" dirty="0">
                <a:latin typeface="Aptos" panose="020B0004020202020204" pitchFamily="34" charset="0"/>
              </a:rPr>
              <a:t> </a:t>
            </a:r>
          </a:p>
        </p:txBody>
      </p:sp>
      <p:grpSp>
        <p:nvGrpSpPr>
          <p:cNvPr id="2" name="Group 1">
            <a:extLst>
              <a:ext uri="{FF2B5EF4-FFF2-40B4-BE49-F238E27FC236}">
                <a16:creationId xmlns:a16="http://schemas.microsoft.com/office/drawing/2014/main" id="{1C4B3370-765A-5E74-A11C-13FBEFA4A764}"/>
              </a:ext>
            </a:extLst>
          </p:cNvPr>
          <p:cNvGrpSpPr/>
          <p:nvPr/>
        </p:nvGrpSpPr>
        <p:grpSpPr>
          <a:xfrm>
            <a:off x="0" y="0"/>
            <a:ext cx="12323135" cy="307777"/>
            <a:chOff x="0" y="0"/>
            <a:chExt cx="12323135" cy="307777"/>
          </a:xfrm>
        </p:grpSpPr>
        <p:sp>
          <p:nvSpPr>
            <p:cNvPr id="3" name="Rectangle 2">
              <a:extLst>
                <a:ext uri="{FF2B5EF4-FFF2-40B4-BE49-F238E27FC236}">
                  <a16:creationId xmlns:a16="http://schemas.microsoft.com/office/drawing/2014/main" id="{F0FA00C6-656B-A890-271D-2A7F9EB0D5AB}"/>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06C8BD7A-ABC7-D692-1A53-96964FC55238}"/>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
        <p:nvSpPr>
          <p:cNvPr id="11" name="TextBox 10">
            <a:extLst>
              <a:ext uri="{FF2B5EF4-FFF2-40B4-BE49-F238E27FC236}">
                <a16:creationId xmlns:a16="http://schemas.microsoft.com/office/drawing/2014/main" id="{9E2E52F1-9531-76F2-3EE8-734135AC3971}"/>
              </a:ext>
            </a:extLst>
          </p:cNvPr>
          <p:cNvSpPr txBox="1"/>
          <p:nvPr/>
        </p:nvSpPr>
        <p:spPr>
          <a:xfrm>
            <a:off x="244548" y="988830"/>
            <a:ext cx="11947450" cy="7017306"/>
          </a:xfrm>
          <a:prstGeom prst="rect">
            <a:avLst/>
          </a:prstGeom>
          <a:noFill/>
        </p:spPr>
        <p:txBody>
          <a:bodyPr wrap="square" rtlCol="0">
            <a:spAutoFit/>
          </a:bodyPr>
          <a:lstStyle/>
          <a:p>
            <a:r>
              <a:rPr lang="en-NZ" sz="2000" dirty="0">
                <a:latin typeface="Aptos" panose="020B0004020202020204" pitchFamily="34" charset="0"/>
              </a:rPr>
              <a:t>The Task Team propose to conduct a regular PTWS-wide survey in advance of ICG meetings on the progress of the Tsunami Ready Recognition Programme to inform overall progress and identify where efforts might be most impactful. </a:t>
            </a:r>
          </a:p>
          <a:p>
            <a:endParaRPr lang="en-NZ" sz="2000" dirty="0">
              <a:latin typeface="Aptos" panose="020B0004020202020204" pitchFamily="34" charset="0"/>
            </a:endParaRPr>
          </a:p>
          <a:p>
            <a:r>
              <a:rPr lang="en-NZ" sz="2000" dirty="0">
                <a:latin typeface="Aptos" panose="020B0004020202020204" pitchFamily="34" charset="0"/>
              </a:rPr>
              <a:t>This would support monitoring and reporting on Tsunami Ready across the pacific, and also ensure that TT TR activities are representative of whole Pacific needs</a:t>
            </a:r>
            <a:r>
              <a:rPr lang="en-NZ" sz="2000" b="1" dirty="0">
                <a:latin typeface="Aptos" panose="020B0004020202020204" pitchFamily="34" charset="0"/>
              </a:rPr>
              <a:t>. </a:t>
            </a:r>
            <a:r>
              <a:rPr lang="en-NZ" sz="2000" b="1" dirty="0">
                <a:solidFill>
                  <a:srgbClr val="FF0000"/>
                </a:solidFill>
                <a:latin typeface="Aptos" panose="020B0004020202020204" pitchFamily="34" charset="0"/>
              </a:rPr>
              <a:t>This could first be run as part of the PTWS Capacity Assessment. </a:t>
            </a:r>
            <a:endParaRPr lang="en-NZ" sz="2000" b="1" dirty="0">
              <a:latin typeface="Aptos" panose="020B0004020202020204" pitchFamily="34" charset="0"/>
            </a:endParaRPr>
          </a:p>
          <a:p>
            <a:endParaRPr lang="en-NZ" sz="2000" dirty="0">
              <a:latin typeface="Aptos" panose="020B0004020202020204" pitchFamily="34" charset="0"/>
            </a:endParaRPr>
          </a:p>
          <a:p>
            <a:pPr lvl="7"/>
            <a:r>
              <a:rPr lang="en-NZ" sz="2000" dirty="0">
                <a:latin typeface="Aptos" panose="020B0004020202020204" pitchFamily="34" charset="0"/>
              </a:rPr>
              <a:t>Questions need be to the effect of: </a:t>
            </a:r>
          </a:p>
          <a:p>
            <a:pPr lvl="7"/>
            <a:endParaRPr lang="en-NZ" sz="2000" dirty="0">
              <a:latin typeface="Aptos" panose="020B0004020202020204" pitchFamily="34" charset="0"/>
            </a:endParaRPr>
          </a:p>
          <a:p>
            <a:pPr marL="4000500" lvl="8" indent="-342900">
              <a:spcBef>
                <a:spcPts val="600"/>
              </a:spcBef>
              <a:spcAft>
                <a:spcPts val="600"/>
              </a:spcAft>
              <a:buFont typeface="Arial" panose="020B0604020202020204" pitchFamily="34" charset="0"/>
              <a:buChar char="•"/>
            </a:pPr>
            <a:r>
              <a:rPr lang="en-NZ" sz="2000" dirty="0">
                <a:solidFill>
                  <a:srgbClr val="0961A9"/>
                </a:solidFill>
                <a:latin typeface="Aptos" panose="020B0004020202020204" pitchFamily="34" charset="0"/>
              </a:rPr>
              <a:t>Are you currently implementing the UNESCO/IOC Tsunami Ready Recognition Programme? </a:t>
            </a:r>
          </a:p>
          <a:p>
            <a:pPr marL="4000500" lvl="8" indent="-342900">
              <a:spcBef>
                <a:spcPts val="600"/>
              </a:spcBef>
              <a:spcAft>
                <a:spcPts val="600"/>
              </a:spcAft>
              <a:buFont typeface="Arial" panose="020B0604020202020204" pitchFamily="34" charset="0"/>
              <a:buChar char="•"/>
            </a:pPr>
            <a:r>
              <a:rPr lang="en-NZ" sz="2000" dirty="0">
                <a:solidFill>
                  <a:srgbClr val="0961A9"/>
                </a:solidFill>
                <a:latin typeface="Aptos" panose="020B0004020202020204" pitchFamily="34" charset="0"/>
              </a:rPr>
              <a:t>If yes, where, when and how many more? </a:t>
            </a:r>
          </a:p>
          <a:p>
            <a:pPr marL="4000500" lvl="8" indent="-342900">
              <a:spcBef>
                <a:spcPts val="600"/>
              </a:spcBef>
              <a:spcAft>
                <a:spcPts val="600"/>
              </a:spcAft>
              <a:buFont typeface="Arial" panose="020B0604020202020204" pitchFamily="34" charset="0"/>
              <a:buChar char="•"/>
            </a:pPr>
            <a:r>
              <a:rPr lang="en-NZ" sz="2000" dirty="0">
                <a:solidFill>
                  <a:srgbClr val="0961A9"/>
                </a:solidFill>
                <a:latin typeface="Aptos" panose="020B0004020202020204" pitchFamily="34" charset="0"/>
              </a:rPr>
              <a:t>What barriers are you finding to implementation?</a:t>
            </a:r>
          </a:p>
          <a:p>
            <a:pPr marL="4000500" lvl="8" indent="-342900">
              <a:spcBef>
                <a:spcPts val="600"/>
              </a:spcBef>
              <a:spcAft>
                <a:spcPts val="600"/>
              </a:spcAft>
              <a:buFont typeface="Arial" panose="020B0604020202020204" pitchFamily="34" charset="0"/>
              <a:buChar char="•"/>
            </a:pPr>
            <a:r>
              <a:rPr lang="en-NZ" sz="2000" dirty="0">
                <a:solidFill>
                  <a:srgbClr val="0961A9"/>
                </a:solidFill>
                <a:latin typeface="Aptos" panose="020B0004020202020204" pitchFamily="34" charset="0"/>
              </a:rPr>
              <a:t>If not, are you planning to? </a:t>
            </a:r>
          </a:p>
          <a:p>
            <a:pPr marL="4000500" lvl="8" indent="-342900">
              <a:spcBef>
                <a:spcPts val="600"/>
              </a:spcBef>
              <a:spcAft>
                <a:spcPts val="600"/>
              </a:spcAft>
              <a:buFont typeface="Arial" panose="020B0604020202020204" pitchFamily="34" charset="0"/>
              <a:buChar char="•"/>
            </a:pPr>
            <a:r>
              <a:rPr lang="en-NZ" sz="2000" dirty="0">
                <a:solidFill>
                  <a:srgbClr val="0961A9"/>
                </a:solidFill>
                <a:latin typeface="Aptos" panose="020B0004020202020204" pitchFamily="34" charset="0"/>
              </a:rPr>
              <a:t>If not, why?  Do you have an equivalent national program?</a:t>
            </a:r>
          </a:p>
          <a:p>
            <a:pPr lvl="1"/>
            <a:r>
              <a:rPr lang="en-NZ" sz="2000" dirty="0">
                <a:solidFill>
                  <a:srgbClr val="0961A9"/>
                </a:solidFill>
                <a:latin typeface="Aptos" panose="020B0004020202020204" pitchFamily="34" charset="0"/>
              </a:rPr>
              <a:t>	</a:t>
            </a:r>
            <a:endParaRPr lang="en-NZ" sz="2000" dirty="0">
              <a:latin typeface="Aptos" panose="020B0004020202020204" pitchFamily="34" charset="0"/>
            </a:endParaRPr>
          </a:p>
          <a:p>
            <a:r>
              <a:rPr lang="en-NZ" sz="2000" dirty="0">
                <a:latin typeface="Aptos" panose="020B0004020202020204" pitchFamily="34" charset="0"/>
              </a:rPr>
              <a:t> </a:t>
            </a:r>
          </a:p>
          <a:p>
            <a:r>
              <a:rPr lang="en-NZ" sz="2000" b="1" dirty="0">
                <a:solidFill>
                  <a:srgbClr val="0961A9"/>
                </a:solidFill>
                <a:latin typeface="Aptos" panose="020B0004020202020204" pitchFamily="34" charset="0"/>
              </a:rPr>
              <a:t>			</a:t>
            </a:r>
          </a:p>
          <a:p>
            <a:r>
              <a:rPr lang="en-NZ" sz="2000" b="1" dirty="0">
                <a:solidFill>
                  <a:srgbClr val="0961A9"/>
                </a:solidFill>
                <a:latin typeface="Aptos" panose="020B0004020202020204" pitchFamily="34" charset="0"/>
              </a:rPr>
              <a:t>			</a:t>
            </a:r>
          </a:p>
        </p:txBody>
      </p:sp>
    </p:spTree>
    <p:extLst>
      <p:ext uri="{BB962C8B-B14F-4D97-AF65-F5344CB8AC3E}">
        <p14:creationId xmlns:p14="http://schemas.microsoft.com/office/powerpoint/2010/main" val="2052877716"/>
      </p:ext>
    </p:extLst>
  </p:cSld>
  <p:clrMapOvr>
    <a:masterClrMapping/>
  </p:clrMapOvr>
  <p:extLst>
    <p:ext uri="{6950BFC3-D8DA-4A85-94F7-54DA5524770B}">
      <p188:commentRel xmlns:p188="http://schemas.microsoft.com/office/powerpoint/2018/8/main" r:id="rId3"/>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65568"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446917" y="0"/>
              <a:ext cx="4745082" cy="12673"/>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855436" y="1128234"/>
            <a:ext cx="10216218" cy="2862322"/>
          </a:xfrm>
          <a:prstGeom prst="rect">
            <a:avLst/>
          </a:prstGeom>
          <a:noFill/>
        </p:spPr>
        <p:txBody>
          <a:bodyPr wrap="square" rtlCol="0">
            <a:spAutoFit/>
          </a:bodyPr>
          <a:lstStyle/>
          <a:p>
            <a:r>
              <a:rPr lang="mi-NZ" sz="6000" b="1" dirty="0" err="1">
                <a:solidFill>
                  <a:schemeClr val="bg1"/>
                </a:solidFill>
                <a:latin typeface="Aptos Black" panose="020F0502020204030204" pitchFamily="34" charset="0"/>
              </a:rPr>
              <a:t>Other</a:t>
            </a:r>
            <a:r>
              <a:rPr lang="mi-NZ" sz="6000" b="1" dirty="0">
                <a:solidFill>
                  <a:schemeClr val="bg1"/>
                </a:solidFill>
                <a:latin typeface="Aptos Black" panose="020F0502020204030204" pitchFamily="34" charset="0"/>
              </a:rPr>
              <a:t> </a:t>
            </a:r>
            <a:r>
              <a:rPr lang="mi-NZ" sz="6000" b="1" dirty="0" err="1">
                <a:solidFill>
                  <a:schemeClr val="bg1"/>
                </a:solidFill>
                <a:latin typeface="Aptos Black" panose="020F0502020204030204" pitchFamily="34" charset="0"/>
              </a:rPr>
              <a:t>Actions</a:t>
            </a:r>
            <a:r>
              <a:rPr lang="mi-NZ" sz="6000" b="1" dirty="0">
                <a:solidFill>
                  <a:schemeClr val="bg1"/>
                </a:solidFill>
                <a:latin typeface="Aptos Black" panose="020F0502020204030204" pitchFamily="34" charset="0"/>
              </a:rPr>
              <a:t> </a:t>
            </a:r>
            <a:r>
              <a:rPr lang="mi-NZ" sz="6000" b="1" dirty="0" err="1">
                <a:solidFill>
                  <a:schemeClr val="bg1"/>
                </a:solidFill>
                <a:latin typeface="Aptos Black" panose="020F0502020204030204" pitchFamily="34" charset="0"/>
              </a:rPr>
              <a:t>to</a:t>
            </a:r>
            <a:r>
              <a:rPr lang="mi-NZ" sz="6000" b="1" dirty="0">
                <a:solidFill>
                  <a:schemeClr val="bg1"/>
                </a:solidFill>
                <a:latin typeface="Aptos Black" panose="020F0502020204030204" pitchFamily="34" charset="0"/>
              </a:rPr>
              <a:t> </a:t>
            </a:r>
            <a:r>
              <a:rPr lang="mi-NZ" sz="6000" b="1" dirty="0" err="1">
                <a:solidFill>
                  <a:schemeClr val="bg1"/>
                </a:solidFill>
                <a:latin typeface="Aptos Black" panose="020F0502020204030204" pitchFamily="34" charset="0"/>
              </a:rPr>
              <a:t>Support</a:t>
            </a:r>
            <a:r>
              <a:rPr lang="mi-NZ" sz="6000" b="1" dirty="0">
                <a:solidFill>
                  <a:schemeClr val="bg1"/>
                </a:solidFill>
                <a:latin typeface="Aptos Black" panose="020F0502020204030204" pitchFamily="34" charset="0"/>
              </a:rPr>
              <a:t> Tsunami </a:t>
            </a:r>
            <a:r>
              <a:rPr lang="mi-NZ" sz="6000" b="1" dirty="0" err="1">
                <a:solidFill>
                  <a:schemeClr val="bg1"/>
                </a:solidFill>
                <a:latin typeface="Aptos Black" panose="020F0502020204030204" pitchFamily="34" charset="0"/>
              </a:rPr>
              <a:t>Ready</a:t>
            </a:r>
            <a:r>
              <a:rPr lang="mi-NZ" sz="6000" b="1" dirty="0">
                <a:solidFill>
                  <a:schemeClr val="bg1"/>
                </a:solidFill>
                <a:latin typeface="Aptos Black" panose="020F0502020204030204" pitchFamily="34" charset="0"/>
              </a:rPr>
              <a:t> </a:t>
            </a:r>
            <a:r>
              <a:rPr lang="mi-NZ" sz="6000" b="1" dirty="0" err="1">
                <a:solidFill>
                  <a:schemeClr val="bg1"/>
                </a:solidFill>
                <a:latin typeface="Aptos Black" panose="020F0502020204030204" pitchFamily="34" charset="0"/>
              </a:rPr>
              <a:t>Implementation</a:t>
            </a:r>
            <a:endParaRPr lang="en-NZ" sz="6000" b="1" dirty="0">
              <a:solidFill>
                <a:schemeClr val="bg1"/>
              </a:solidFill>
              <a:latin typeface="Aptos Black" panose="020F0502020204030204" pitchFamily="34" charset="0"/>
            </a:endParaRPr>
          </a:p>
        </p:txBody>
      </p:sp>
    </p:spTree>
    <p:extLst>
      <p:ext uri="{BB962C8B-B14F-4D97-AF65-F5344CB8AC3E}">
        <p14:creationId xmlns:p14="http://schemas.microsoft.com/office/powerpoint/2010/main" val="2899344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962614" y="450998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187841" y="360967"/>
            <a:ext cx="11947451" cy="584775"/>
          </a:xfrm>
          <a:prstGeom prst="rect">
            <a:avLst/>
          </a:prstGeom>
          <a:noFill/>
        </p:spPr>
        <p:txBody>
          <a:bodyPr wrap="square" rtlCol="0">
            <a:spAutoFit/>
          </a:bodyPr>
          <a:lstStyle/>
          <a:p>
            <a:r>
              <a:rPr lang="en-NZ" sz="3200">
                <a:solidFill>
                  <a:srgbClr val="0961A9"/>
                </a:solidFill>
                <a:latin typeface="Aptos ExtraBold" panose="020B0004020202020204" pitchFamily="34" charset="0"/>
              </a:rPr>
              <a:t>Summary of Implementation Learnings </a:t>
            </a: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35666"/>
            <a:ext cx="11440632" cy="369332"/>
          </a:xfrm>
          <a:prstGeom prst="rect">
            <a:avLst/>
          </a:prstGeom>
          <a:noFill/>
        </p:spPr>
        <p:txBody>
          <a:bodyPr wrap="square" rtlCol="0">
            <a:spAutoFit/>
          </a:bodyPr>
          <a:lstStyle/>
          <a:p>
            <a:r>
              <a:rPr lang="en-NZ" i="1" dirty="0">
                <a:latin typeface="Aptos" panose="020B0004020202020204" pitchFamily="34" charset="0"/>
              </a:rPr>
              <a:t> </a:t>
            </a:r>
          </a:p>
        </p:txBody>
      </p:sp>
      <p:grpSp>
        <p:nvGrpSpPr>
          <p:cNvPr id="2" name="Group 1">
            <a:extLst>
              <a:ext uri="{FF2B5EF4-FFF2-40B4-BE49-F238E27FC236}">
                <a16:creationId xmlns:a16="http://schemas.microsoft.com/office/drawing/2014/main" id="{1C4B3370-765A-5E74-A11C-13FBEFA4A764}"/>
              </a:ext>
            </a:extLst>
          </p:cNvPr>
          <p:cNvGrpSpPr/>
          <p:nvPr/>
        </p:nvGrpSpPr>
        <p:grpSpPr>
          <a:xfrm>
            <a:off x="-11875" y="-11875"/>
            <a:ext cx="12323135" cy="307777"/>
            <a:chOff x="0" y="0"/>
            <a:chExt cx="12323135" cy="307777"/>
          </a:xfrm>
        </p:grpSpPr>
        <p:sp>
          <p:nvSpPr>
            <p:cNvPr id="3" name="Rectangle 2">
              <a:extLst>
                <a:ext uri="{FF2B5EF4-FFF2-40B4-BE49-F238E27FC236}">
                  <a16:creationId xmlns:a16="http://schemas.microsoft.com/office/drawing/2014/main" id="{F0FA00C6-656B-A890-271D-2A7F9EB0D5AB}"/>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06C8BD7A-ABC7-D692-1A53-96964FC55238}"/>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
        <p:nvSpPr>
          <p:cNvPr id="6" name="TextBox 5">
            <a:extLst>
              <a:ext uri="{FF2B5EF4-FFF2-40B4-BE49-F238E27FC236}">
                <a16:creationId xmlns:a16="http://schemas.microsoft.com/office/drawing/2014/main" id="{06D795C3-1003-58A3-9C86-93640271331C}"/>
              </a:ext>
            </a:extLst>
          </p:cNvPr>
          <p:cNvSpPr txBox="1"/>
          <p:nvPr/>
        </p:nvSpPr>
        <p:spPr>
          <a:xfrm>
            <a:off x="363810" y="920621"/>
            <a:ext cx="11640350" cy="5016758"/>
          </a:xfrm>
          <a:prstGeom prst="rect">
            <a:avLst/>
          </a:prstGeom>
          <a:noFill/>
        </p:spPr>
        <p:txBody>
          <a:bodyPr wrap="square">
            <a:spAutoFit/>
          </a:bodyPr>
          <a:lstStyle/>
          <a:p>
            <a:r>
              <a:rPr lang="en-NZ" sz="2000" dirty="0">
                <a:latin typeface="Aptos" panose="020B0004020202020204" pitchFamily="34" charset="0"/>
              </a:rPr>
              <a:t>At the meeting of the Task Team in July, implementation challenges in the Pacific and globally were discussed. </a:t>
            </a:r>
          </a:p>
          <a:p>
            <a:endParaRPr lang="en-NZ" sz="2000" dirty="0">
              <a:latin typeface="Aptos" panose="020B0004020202020204" pitchFamily="34" charset="0"/>
            </a:endParaRPr>
          </a:p>
          <a:p>
            <a:r>
              <a:rPr lang="en-NZ" sz="2000" dirty="0">
                <a:latin typeface="Aptos" panose="020B0004020202020204" pitchFamily="34" charset="0"/>
              </a:rPr>
              <a:t>Key challenges reported across ICGs include:</a:t>
            </a:r>
          </a:p>
          <a:p>
            <a:endParaRPr lang="en-NZ" sz="2000" dirty="0">
              <a:latin typeface="Aptos" panose="020B0004020202020204" pitchFamily="34" charset="0"/>
            </a:endParaRPr>
          </a:p>
          <a:p>
            <a:pPr marL="2171700" lvl="4" indent="-342900">
              <a:buFont typeface="Arial" panose="020B0604020202020204" pitchFamily="34" charset="0"/>
              <a:buChar char="•"/>
            </a:pPr>
            <a:r>
              <a:rPr lang="en-NZ" sz="2000" dirty="0">
                <a:latin typeface="Aptos" panose="020B0004020202020204" pitchFamily="34" charset="0"/>
              </a:rPr>
              <a:t>Hazard assessment, esp. Inundation modelling and GIS capacity (+ data layers)</a:t>
            </a:r>
          </a:p>
          <a:p>
            <a:pPr marL="2171700" lvl="4" indent="-342900">
              <a:buFont typeface="Arial" panose="020B0604020202020204" pitchFamily="34" charset="0"/>
              <a:buChar char="•"/>
            </a:pPr>
            <a:endParaRPr lang="en-NZ" sz="2000" dirty="0">
              <a:latin typeface="Aptos" panose="020B0004020202020204" pitchFamily="34" charset="0"/>
            </a:endParaRPr>
          </a:p>
          <a:p>
            <a:pPr marL="2171700" lvl="4" indent="-342900">
              <a:buFont typeface="Arial" panose="020B0604020202020204" pitchFamily="34" charset="0"/>
              <a:buChar char="•"/>
            </a:pPr>
            <a:r>
              <a:rPr lang="en-NZ" sz="2000" dirty="0">
                <a:latin typeface="Aptos" panose="020B0004020202020204" pitchFamily="34" charset="0"/>
              </a:rPr>
              <a:t>Application process is cumbersome / time consuming</a:t>
            </a:r>
          </a:p>
          <a:p>
            <a:pPr marL="2171700" lvl="4" indent="-342900">
              <a:buFont typeface="Arial" panose="020B0604020202020204" pitchFamily="34" charset="0"/>
              <a:buChar char="•"/>
            </a:pPr>
            <a:endParaRPr lang="en-NZ" sz="2000" dirty="0">
              <a:latin typeface="Aptos" panose="020B0004020202020204" pitchFamily="34" charset="0"/>
            </a:endParaRPr>
          </a:p>
          <a:p>
            <a:pPr marL="2171700" lvl="4" indent="-342900">
              <a:buFont typeface="Arial" panose="020B0604020202020204" pitchFamily="34" charset="0"/>
              <a:buChar char="•"/>
            </a:pPr>
            <a:r>
              <a:rPr lang="en-NZ" sz="2000" dirty="0">
                <a:latin typeface="Aptos" panose="020B0004020202020204" pitchFamily="34" charset="0"/>
              </a:rPr>
              <a:t>Communities can’t be too small as that uses high levels of admin to roll out across a country but must also be meaningful (not too large)</a:t>
            </a:r>
          </a:p>
          <a:p>
            <a:pPr marL="2171700" lvl="4" indent="-342900">
              <a:buFont typeface="Arial" panose="020B0604020202020204" pitchFamily="34" charset="0"/>
              <a:buChar char="•"/>
            </a:pPr>
            <a:endParaRPr lang="en-NZ" sz="2000" dirty="0">
              <a:latin typeface="Aptos" panose="020B0004020202020204" pitchFamily="34" charset="0"/>
            </a:endParaRPr>
          </a:p>
          <a:p>
            <a:pPr marL="2171700" lvl="4" indent="-342900">
              <a:buFont typeface="Arial" panose="020B0604020202020204" pitchFamily="34" charset="0"/>
              <a:buChar char="•"/>
            </a:pPr>
            <a:r>
              <a:rPr lang="en-NZ" sz="2000" dirty="0">
                <a:latin typeface="Aptos" panose="020B0004020202020204" pitchFamily="34" charset="0"/>
              </a:rPr>
              <a:t>Sustainability in effort, expertise and funding</a:t>
            </a:r>
          </a:p>
          <a:p>
            <a:pPr marL="2171700" lvl="4" indent="-342900">
              <a:buFont typeface="Arial" panose="020B0604020202020204" pitchFamily="34" charset="0"/>
              <a:buChar char="•"/>
            </a:pPr>
            <a:endParaRPr lang="en-NZ" sz="2000" dirty="0">
              <a:latin typeface="Aptos" panose="020B0004020202020204" pitchFamily="34" charset="0"/>
            </a:endParaRPr>
          </a:p>
          <a:p>
            <a:pPr marL="2171700" lvl="4" indent="-342900">
              <a:buFont typeface="Arial" panose="020B0604020202020204" pitchFamily="34" charset="0"/>
              <a:buChar char="•"/>
            </a:pPr>
            <a:r>
              <a:rPr lang="en-NZ" sz="2000" dirty="0">
                <a:latin typeface="Aptos" panose="020B0004020202020204" pitchFamily="34" charset="0"/>
              </a:rPr>
              <a:t>Awareness &amp; education both in community and government</a:t>
            </a:r>
          </a:p>
          <a:p>
            <a:endParaRPr lang="en-NZ" sz="2000" dirty="0">
              <a:latin typeface="Aptos" panose="020B0004020202020204" pitchFamily="34" charset="0"/>
            </a:endParaRPr>
          </a:p>
        </p:txBody>
      </p:sp>
    </p:spTree>
    <p:extLst>
      <p:ext uri="{BB962C8B-B14F-4D97-AF65-F5344CB8AC3E}">
        <p14:creationId xmlns:p14="http://schemas.microsoft.com/office/powerpoint/2010/main" val="155818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584775"/>
          </a:xfrm>
          <a:prstGeom prst="rect">
            <a:avLst/>
          </a:prstGeom>
          <a:noFill/>
        </p:spPr>
        <p:txBody>
          <a:bodyPr wrap="square" rtlCol="0">
            <a:spAutoFit/>
          </a:bodyPr>
          <a:lstStyle/>
          <a:p>
            <a:pPr algn="ctr"/>
            <a:r>
              <a:rPr lang="mi-NZ" sz="3200" dirty="0">
                <a:solidFill>
                  <a:srgbClr val="C00000"/>
                </a:solidFill>
                <a:latin typeface="Aptos ExtraBold" panose="020B0004020202020204" pitchFamily="34" charset="0"/>
              </a:rPr>
              <a:t>TASK TEAM ON TSUNAMI READY - TERMS OF REFERENCE</a:t>
            </a:r>
            <a:endParaRPr lang="en-NZ" sz="3200" dirty="0">
              <a:solidFill>
                <a:srgbClr val="C00000"/>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277896" y="928172"/>
            <a:ext cx="11636207" cy="5929828"/>
          </a:xfrm>
          <a:prstGeom prst="rect">
            <a:avLst/>
          </a:prstGeom>
          <a:solidFill>
            <a:schemeClr val="bg1"/>
          </a:solidFill>
        </p:spPr>
        <p:txBody>
          <a:bodyPr wrap="square" rtlCol="0">
            <a:spAutoFit/>
          </a:bodyPr>
          <a:lstStyle/>
          <a:p>
            <a:r>
              <a:rPr lang="en-US" sz="1800" dirty="0">
                <a:effectLst/>
                <a:latin typeface="ArialMT"/>
              </a:rPr>
              <a:t>This expert Task Team will facilitate and coordinate efforts relating to the Tsunami Ready Recognition </a:t>
            </a:r>
            <a:r>
              <a:rPr lang="en-US" sz="1800" dirty="0" err="1">
                <a:effectLst/>
                <a:latin typeface="ArialMT"/>
              </a:rPr>
              <a:t>Programme</a:t>
            </a:r>
            <a:r>
              <a:rPr lang="en-US" sz="1800" dirty="0">
                <a:effectLst/>
                <a:latin typeface="ArialMT"/>
              </a:rPr>
              <a:t> and within the ICG/PTWS, in support of UN Ocean Decade Goals. </a:t>
            </a:r>
          </a:p>
          <a:p>
            <a:pPr>
              <a:spcAft>
                <a:spcPts val="400"/>
              </a:spcAft>
            </a:pPr>
            <a:endParaRPr lang="en-US" sz="1100" dirty="0"/>
          </a:p>
          <a:p>
            <a:pPr marL="579438" indent="-331788">
              <a:spcAft>
                <a:spcPts val="400"/>
              </a:spcAft>
              <a:buFont typeface="+mj-lt"/>
              <a:buAutoNum type="arabicPeriod"/>
            </a:pPr>
            <a:r>
              <a:rPr lang="en-US" sz="1800" b="1" dirty="0">
                <a:solidFill>
                  <a:srgbClr val="C00000"/>
                </a:solidFill>
                <a:effectLst/>
                <a:latin typeface="ArialMT"/>
              </a:rPr>
              <a:t>Develop formal PTWS guidelines following the 'Tsunami Ready Equivalency Approach’</a:t>
            </a:r>
            <a:r>
              <a:rPr lang="en-US" sz="1800" dirty="0">
                <a:solidFill>
                  <a:srgbClr val="C00000"/>
                </a:solidFill>
                <a:effectLst/>
                <a:latin typeface="ArialMT"/>
              </a:rPr>
              <a:t> </a:t>
            </a:r>
            <a:r>
              <a:rPr lang="en-US" sz="1800" dirty="0">
                <a:effectLst/>
                <a:latin typeface="ArialMT"/>
              </a:rPr>
              <a:t>for recognition of tsunami readiness of communities not implementing the IOC Tsunami Ready Recognition </a:t>
            </a:r>
            <a:r>
              <a:rPr lang="en-US" sz="1800" dirty="0" err="1">
                <a:effectLst/>
                <a:latin typeface="ArialMT"/>
              </a:rPr>
              <a:t>Programme</a:t>
            </a:r>
            <a:r>
              <a:rPr lang="en-US" sz="1800" dirty="0">
                <a:effectLst/>
                <a:latin typeface="ArialMT"/>
              </a:rPr>
              <a:t>, </a:t>
            </a:r>
          </a:p>
          <a:p>
            <a:pPr marL="579438" indent="-331788">
              <a:spcAft>
                <a:spcPts val="400"/>
              </a:spcAft>
              <a:buFont typeface="+mj-lt"/>
              <a:buAutoNum type="arabicPeriod"/>
            </a:pPr>
            <a:r>
              <a:rPr lang="en-US" sz="1800" b="1" dirty="0">
                <a:solidFill>
                  <a:srgbClr val="C00000"/>
                </a:solidFill>
                <a:effectLst/>
                <a:latin typeface="ArialMT"/>
              </a:rPr>
              <a:t>Monitor Tsunami Ready </a:t>
            </a:r>
            <a:r>
              <a:rPr lang="en-US" sz="1800" dirty="0">
                <a:effectLst/>
                <a:latin typeface="ArialMT"/>
              </a:rPr>
              <a:t>campaigns and outcomes, </a:t>
            </a:r>
            <a:r>
              <a:rPr lang="en-US" sz="1800" b="1" dirty="0">
                <a:solidFill>
                  <a:srgbClr val="C00000"/>
                </a:solidFill>
                <a:effectLst/>
                <a:latin typeface="ArialMT"/>
              </a:rPr>
              <a:t>and report results</a:t>
            </a:r>
            <a:r>
              <a:rPr lang="en-US" sz="1800" dirty="0">
                <a:solidFill>
                  <a:srgbClr val="C00000"/>
                </a:solidFill>
                <a:effectLst/>
                <a:latin typeface="ArialMT"/>
              </a:rPr>
              <a:t>, </a:t>
            </a:r>
          </a:p>
          <a:p>
            <a:pPr marL="579438" indent="-331788">
              <a:spcAft>
                <a:spcPts val="400"/>
              </a:spcAft>
              <a:buFont typeface="+mj-lt"/>
              <a:buAutoNum type="arabicPeriod"/>
            </a:pPr>
            <a:r>
              <a:rPr lang="en-US" sz="1800" dirty="0">
                <a:effectLst/>
                <a:latin typeface="ArialMT"/>
              </a:rPr>
              <a:t>Ensure the advocacy for Tsunami Ready is aligned with other PTWS and IOC documents, </a:t>
            </a:r>
          </a:p>
          <a:p>
            <a:pPr marL="579438" indent="-331788">
              <a:spcAft>
                <a:spcPts val="400"/>
              </a:spcAft>
              <a:buFont typeface="+mj-lt"/>
              <a:buAutoNum type="arabicPeriod"/>
            </a:pPr>
            <a:r>
              <a:rPr lang="en-US" sz="1800" b="1" dirty="0">
                <a:effectLst/>
                <a:latin typeface="ArialMT"/>
              </a:rPr>
              <a:t>Advise on </a:t>
            </a:r>
            <a:r>
              <a:rPr lang="en-US" sz="1800" dirty="0">
                <a:effectLst/>
                <a:latin typeface="ArialMT"/>
              </a:rPr>
              <a:t>the Tsunami Ready </a:t>
            </a:r>
            <a:r>
              <a:rPr lang="en-US" sz="1800" b="1" dirty="0">
                <a:effectLst/>
                <a:latin typeface="ArialMT"/>
              </a:rPr>
              <a:t>workflow </a:t>
            </a:r>
            <a:r>
              <a:rPr lang="en-US" sz="1800" dirty="0">
                <a:effectLst/>
                <a:latin typeface="ArialMT"/>
              </a:rPr>
              <a:t>as it pertains to the PTWS and regions, </a:t>
            </a:r>
          </a:p>
          <a:p>
            <a:pPr marL="579438" indent="-331788">
              <a:spcAft>
                <a:spcPts val="400"/>
              </a:spcAft>
              <a:buFont typeface="+mj-lt"/>
              <a:buAutoNum type="arabicPeriod"/>
            </a:pPr>
            <a:r>
              <a:rPr lang="en-US" sz="1800" b="1" dirty="0">
                <a:effectLst/>
                <a:latin typeface="ArialMT"/>
              </a:rPr>
              <a:t>Support ITIC </a:t>
            </a:r>
            <a:r>
              <a:rPr lang="en-US" sz="1800" dirty="0">
                <a:effectLst/>
                <a:latin typeface="ArialMT"/>
              </a:rPr>
              <a:t>in its efforts </a:t>
            </a:r>
            <a:r>
              <a:rPr lang="en-US" sz="1800" b="1" dirty="0">
                <a:effectLst/>
                <a:latin typeface="ArialMT"/>
              </a:rPr>
              <a:t>to facilitate </a:t>
            </a:r>
            <a:r>
              <a:rPr lang="en-US" sz="1800" dirty="0">
                <a:effectLst/>
                <a:latin typeface="ArialMT"/>
              </a:rPr>
              <a:t>the implementation of Tsunami Ready in PTWS Member States, </a:t>
            </a:r>
          </a:p>
          <a:p>
            <a:pPr marL="579438" indent="-331788">
              <a:spcAft>
                <a:spcPts val="400"/>
              </a:spcAft>
              <a:buFont typeface="+mj-lt"/>
              <a:buAutoNum type="arabicPeriod"/>
            </a:pPr>
            <a:r>
              <a:rPr lang="en-US" sz="1800" b="1" dirty="0">
                <a:solidFill>
                  <a:srgbClr val="C00000"/>
                </a:solidFill>
                <a:effectLst/>
                <a:latin typeface="ArialMT"/>
              </a:rPr>
              <a:t>Support ITIC</a:t>
            </a:r>
            <a:r>
              <a:rPr lang="en-US" sz="1800" dirty="0">
                <a:effectLst/>
                <a:latin typeface="ArialMT"/>
              </a:rPr>
              <a:t>’s efforts </a:t>
            </a:r>
            <a:r>
              <a:rPr lang="en-US" sz="1800" b="1" dirty="0">
                <a:solidFill>
                  <a:srgbClr val="C00000"/>
                </a:solidFill>
                <a:effectLst/>
                <a:latin typeface="ArialMT"/>
              </a:rPr>
              <a:t>to develop standardized training</a:t>
            </a:r>
            <a:r>
              <a:rPr lang="en-US" sz="1800" dirty="0">
                <a:solidFill>
                  <a:srgbClr val="C00000"/>
                </a:solidFill>
                <a:effectLst/>
                <a:latin typeface="ArialMT"/>
              </a:rPr>
              <a:t> </a:t>
            </a:r>
            <a:r>
              <a:rPr lang="en-US" sz="1800" dirty="0">
                <a:effectLst/>
                <a:latin typeface="ArialMT"/>
              </a:rPr>
              <a:t>supporting Tsunami Ready under the framework of OTGA, such as through feedback on content and helping to test trainings before officially deployed, </a:t>
            </a:r>
          </a:p>
          <a:p>
            <a:pPr marL="579438" indent="-331788">
              <a:spcAft>
                <a:spcPts val="400"/>
              </a:spcAft>
              <a:buFont typeface="+mj-lt"/>
              <a:buAutoNum type="arabicPeriod"/>
            </a:pPr>
            <a:r>
              <a:rPr lang="en-US" sz="1800" b="1" dirty="0">
                <a:effectLst/>
                <a:latin typeface="ArialMT"/>
              </a:rPr>
              <a:t>Help </a:t>
            </a:r>
            <a:r>
              <a:rPr lang="en-US" sz="1800" dirty="0">
                <a:effectLst/>
                <a:latin typeface="ArialMT"/>
              </a:rPr>
              <a:t>to </a:t>
            </a:r>
            <a:r>
              <a:rPr lang="en-US" sz="1800" b="1" dirty="0">
                <a:effectLst/>
                <a:latin typeface="ArialMT"/>
              </a:rPr>
              <a:t>identify sources of funding </a:t>
            </a:r>
            <a:r>
              <a:rPr lang="en-US" sz="1800" dirty="0">
                <a:effectLst/>
                <a:latin typeface="ArialMT"/>
              </a:rPr>
              <a:t>in support of the implementation of Tsunami Ready, </a:t>
            </a:r>
          </a:p>
          <a:p>
            <a:pPr marL="579438" indent="-331788">
              <a:spcAft>
                <a:spcPts val="400"/>
              </a:spcAft>
              <a:buFont typeface="+mj-lt"/>
              <a:buAutoNum type="arabicPeriod"/>
            </a:pPr>
            <a:r>
              <a:rPr lang="en-US" sz="1800" b="1" dirty="0">
                <a:solidFill>
                  <a:srgbClr val="C00000"/>
                </a:solidFill>
                <a:effectLst/>
                <a:latin typeface="ArialMT"/>
              </a:rPr>
              <a:t>Report progress on encouraging </a:t>
            </a:r>
            <a:r>
              <a:rPr lang="en-US" sz="1800" dirty="0">
                <a:effectLst/>
                <a:latin typeface="ArialMT"/>
              </a:rPr>
              <a:t>the</a:t>
            </a:r>
            <a:r>
              <a:rPr lang="en-US" sz="1800" b="1" dirty="0">
                <a:effectLst/>
                <a:latin typeface="ArialMT"/>
              </a:rPr>
              <a:t> </a:t>
            </a:r>
            <a:r>
              <a:rPr lang="en-US" sz="1800" b="1" dirty="0">
                <a:solidFill>
                  <a:srgbClr val="C00000"/>
                </a:solidFill>
                <a:effectLst/>
                <a:latin typeface="ArialMT"/>
              </a:rPr>
              <a:t>standard text </a:t>
            </a:r>
            <a:r>
              <a:rPr lang="en-US" sz="1800" dirty="0">
                <a:effectLst/>
                <a:latin typeface="ArialMT"/>
              </a:rPr>
              <a:t>in the UNESCO-IOC </a:t>
            </a:r>
            <a:r>
              <a:rPr lang="en-US" sz="1800" b="1" dirty="0">
                <a:solidFill>
                  <a:srgbClr val="C00000"/>
                </a:solidFill>
                <a:effectLst/>
                <a:latin typeface="ArialMT"/>
              </a:rPr>
              <a:t>Tsunami Ready signage </a:t>
            </a:r>
            <a:r>
              <a:rPr lang="en-US" sz="1800" dirty="0">
                <a:effectLst/>
                <a:latin typeface="ArialMT"/>
              </a:rPr>
              <a:t>for vertical evacuation, such as “Go to the designated building for vertical evacuation”, </a:t>
            </a:r>
          </a:p>
          <a:p>
            <a:pPr marL="579438" indent="-331788">
              <a:spcAft>
                <a:spcPts val="400"/>
              </a:spcAft>
              <a:buFont typeface="+mj-lt"/>
              <a:buAutoNum type="arabicPeriod"/>
            </a:pPr>
            <a:r>
              <a:rPr lang="en-US" sz="1800" b="1" dirty="0">
                <a:effectLst/>
                <a:latin typeface="ArialMT"/>
              </a:rPr>
              <a:t>Report progress toward informing </a:t>
            </a:r>
            <a:r>
              <a:rPr lang="en-US" sz="1800" dirty="0">
                <a:effectLst/>
                <a:latin typeface="ArialMT"/>
              </a:rPr>
              <a:t>the</a:t>
            </a:r>
            <a:r>
              <a:rPr lang="en-US" sz="1800" b="1" dirty="0">
                <a:effectLst/>
                <a:latin typeface="ArialMT"/>
              </a:rPr>
              <a:t> public on</a:t>
            </a:r>
            <a:r>
              <a:rPr lang="en-US" sz="1800" dirty="0">
                <a:effectLst/>
                <a:latin typeface="ArialMT"/>
              </a:rPr>
              <a:t> the validity of the </a:t>
            </a:r>
            <a:r>
              <a:rPr lang="en-US" sz="1800" b="1" dirty="0">
                <a:effectLst/>
                <a:latin typeface="ArialMT"/>
              </a:rPr>
              <a:t>recognition</a:t>
            </a:r>
            <a:r>
              <a:rPr lang="en-US" sz="1800" dirty="0">
                <a:effectLst/>
                <a:latin typeface="ArialMT"/>
              </a:rPr>
              <a:t>, to be indicated on Tsunami Ready signage and on the certificate under the UNESCO-IOC Tsunami Ready logo. </a:t>
            </a:r>
          </a:p>
          <a:p>
            <a:endParaRPr lang="en-US" sz="1100" dirty="0">
              <a:effectLst/>
              <a:latin typeface="ArialMT"/>
            </a:endParaRPr>
          </a:p>
          <a:p>
            <a:r>
              <a:rPr lang="en-US" sz="1800" dirty="0">
                <a:effectLst/>
                <a:latin typeface="ArialMT"/>
              </a:rPr>
              <a:t>The Group will be </a:t>
            </a:r>
            <a:r>
              <a:rPr lang="en-US" dirty="0">
                <a:effectLst/>
                <a:latin typeface="ArialMT"/>
              </a:rPr>
              <a:t>composed</a:t>
            </a:r>
            <a:r>
              <a:rPr lang="en-US" sz="1800" dirty="0">
                <a:effectLst/>
                <a:latin typeface="ArialMT"/>
              </a:rPr>
              <a:t> of members nominated by the Member States, representative of ITIC, with two co-chairs to be elected by the ICG. </a:t>
            </a:r>
            <a:endParaRPr lang="en-US" dirty="0"/>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Tree>
    <p:extLst>
      <p:ext uri="{BB962C8B-B14F-4D97-AF65-F5344CB8AC3E}">
        <p14:creationId xmlns:p14="http://schemas.microsoft.com/office/powerpoint/2010/main" val="1847808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110560" y="476631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244549" y="477914"/>
            <a:ext cx="11947451" cy="584775"/>
          </a:xfrm>
          <a:prstGeom prst="rect">
            <a:avLst/>
          </a:prstGeom>
          <a:noFill/>
        </p:spPr>
        <p:txBody>
          <a:bodyPr wrap="square" rtlCol="0">
            <a:spAutoFit/>
          </a:bodyPr>
          <a:lstStyle/>
          <a:p>
            <a:r>
              <a:rPr lang="mi-NZ" sz="3200" dirty="0" err="1">
                <a:solidFill>
                  <a:srgbClr val="0961A9"/>
                </a:solidFill>
                <a:latin typeface="Aptos ExtraBold" panose="020B0004020202020204" pitchFamily="34" charset="0"/>
              </a:rPr>
              <a:t>Recommendations</a:t>
            </a:r>
            <a:endParaRPr lang="en-NZ" sz="3200" dirty="0">
              <a:solidFill>
                <a:srgbClr val="0961A9"/>
              </a:solidFill>
              <a:latin typeface="Aptos ExtraBold" panose="020B0004020202020204" pitchFamily="34" charset="0"/>
            </a:endParaRP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
        <p:nvSpPr>
          <p:cNvPr id="4" name="TextBox 3">
            <a:extLst>
              <a:ext uri="{FF2B5EF4-FFF2-40B4-BE49-F238E27FC236}">
                <a16:creationId xmlns:a16="http://schemas.microsoft.com/office/drawing/2014/main" id="{EA5F5F43-3A30-8667-3D1A-E99BCC200FBD}"/>
              </a:ext>
            </a:extLst>
          </p:cNvPr>
          <p:cNvSpPr txBox="1"/>
          <p:nvPr/>
        </p:nvSpPr>
        <p:spPr>
          <a:xfrm>
            <a:off x="274837" y="1078631"/>
            <a:ext cx="11773460" cy="2169825"/>
          </a:xfrm>
          <a:prstGeom prst="rect">
            <a:avLst/>
          </a:prstGeom>
          <a:noFill/>
        </p:spPr>
        <p:txBody>
          <a:bodyPr wrap="square" rtlCol="0">
            <a:spAutoFit/>
          </a:bodyPr>
          <a:lstStyle/>
          <a:p>
            <a:r>
              <a:rPr lang="en-NZ" sz="2400" dirty="0">
                <a:latin typeface="Aptos" panose="020B0004020202020204" pitchFamily="34" charset="0"/>
              </a:rPr>
              <a:t>Task Team Tsunami Ready recommends that:</a:t>
            </a:r>
            <a:endParaRPr lang="en-NZ" sz="2400" i="1" dirty="0">
              <a:latin typeface="Aptos" panose="020B0004020202020204" pitchFamily="34" charset="0"/>
            </a:endParaRPr>
          </a:p>
          <a:p>
            <a:pPr marL="457200" indent="-457200">
              <a:spcBef>
                <a:spcPts val="600"/>
              </a:spcBef>
              <a:spcAft>
                <a:spcPts val="600"/>
              </a:spcAft>
              <a:buAutoNum type="arabicPeriod"/>
            </a:pPr>
            <a:r>
              <a:rPr lang="en-NZ" sz="2400" b="1" dirty="0">
                <a:solidFill>
                  <a:srgbClr val="0961A9"/>
                </a:solidFill>
                <a:latin typeface="Aptos" panose="020B0004020202020204" pitchFamily="34" charset="0"/>
              </a:rPr>
              <a:t>The PTWS Capacity Assessment include questions regarding tsunami ready implementation, and consideration be given to a regular Tsunami Ready Implementation Survey to support progress reporting.</a:t>
            </a:r>
          </a:p>
          <a:p>
            <a:pPr marL="457200" indent="-457200">
              <a:spcBef>
                <a:spcPts val="600"/>
              </a:spcBef>
              <a:spcAft>
                <a:spcPts val="600"/>
              </a:spcAft>
              <a:buAutoNum type="arabicPeriod"/>
            </a:pPr>
            <a:r>
              <a:rPr lang="en-NZ" sz="2400" b="1" dirty="0">
                <a:solidFill>
                  <a:srgbClr val="0961A9"/>
                </a:solidFill>
                <a:latin typeface="Aptos" panose="020B0004020202020204" pitchFamily="34" charset="0"/>
              </a:rPr>
              <a:t>Regional Working Groups provide feedback on the draft Equivalency Guidance</a:t>
            </a:r>
          </a:p>
        </p:txBody>
      </p:sp>
    </p:spTree>
    <p:extLst>
      <p:ext uri="{BB962C8B-B14F-4D97-AF65-F5344CB8AC3E}">
        <p14:creationId xmlns:p14="http://schemas.microsoft.com/office/powerpoint/2010/main" val="318570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65568" y="-113736"/>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949940" y="0"/>
              <a:ext cx="4242059" cy="12673"/>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086809" y="4674348"/>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491322" y="422183"/>
            <a:ext cx="11209354" cy="3170099"/>
          </a:xfrm>
          <a:prstGeom prst="rect">
            <a:avLst/>
          </a:prstGeom>
          <a:noFill/>
        </p:spPr>
        <p:txBody>
          <a:bodyPr wrap="square" rtlCol="0">
            <a:spAutoFit/>
          </a:bodyPr>
          <a:lstStyle/>
          <a:p>
            <a:pPr>
              <a:spcBef>
                <a:spcPts val="600"/>
              </a:spcBef>
              <a:spcAft>
                <a:spcPts val="600"/>
              </a:spcAft>
            </a:pPr>
            <a:r>
              <a:rPr lang="en-NZ" sz="4000" b="1" dirty="0">
                <a:solidFill>
                  <a:schemeClr val="bg1"/>
                </a:solidFill>
                <a:latin typeface="Aptos Black" panose="020F0502020204030204" pitchFamily="34" charset="0"/>
              </a:rPr>
              <a:t>DISCUSSION ITEMS</a:t>
            </a:r>
          </a:p>
          <a:p>
            <a:pPr>
              <a:spcBef>
                <a:spcPts val="600"/>
              </a:spcBef>
              <a:spcAft>
                <a:spcPts val="600"/>
              </a:spcAft>
            </a:pPr>
            <a:endParaRPr lang="en-NZ" sz="1400" b="1" dirty="0">
              <a:solidFill>
                <a:schemeClr val="bg1"/>
              </a:solidFill>
              <a:latin typeface="Aptos Black" panose="020F0502020204030204" pitchFamily="34" charset="0"/>
            </a:endParaRPr>
          </a:p>
          <a:p>
            <a:pPr marL="457200" indent="-457200">
              <a:spcBef>
                <a:spcPts val="600"/>
              </a:spcBef>
              <a:spcAft>
                <a:spcPts val="600"/>
              </a:spcAft>
              <a:buAutoNum type="arabicPeriod"/>
            </a:pPr>
            <a:r>
              <a:rPr lang="en-NZ" sz="2400" b="1" dirty="0">
                <a:solidFill>
                  <a:schemeClr val="bg1"/>
                </a:solidFill>
                <a:latin typeface="Aptos Black" panose="020F0502020204030204" pitchFamily="34" charset="0"/>
              </a:rPr>
              <a:t>The Equivalency Guidance (40 mins)</a:t>
            </a:r>
          </a:p>
          <a:p>
            <a:pPr marL="457200" indent="-457200">
              <a:spcBef>
                <a:spcPts val="600"/>
              </a:spcBef>
              <a:spcAft>
                <a:spcPts val="600"/>
              </a:spcAft>
              <a:buAutoNum type="arabicPeriod"/>
            </a:pPr>
            <a:r>
              <a:rPr lang="en-NZ" sz="2400" b="1" dirty="0">
                <a:solidFill>
                  <a:schemeClr val="bg1"/>
                </a:solidFill>
                <a:latin typeface="Aptos Black" panose="020F0502020204030204" pitchFamily="34" charset="0"/>
              </a:rPr>
              <a:t>Tsunami Ready Survey</a:t>
            </a:r>
          </a:p>
          <a:p>
            <a:pPr marL="457200" indent="-457200">
              <a:spcBef>
                <a:spcPts val="600"/>
              </a:spcBef>
              <a:spcAft>
                <a:spcPts val="600"/>
              </a:spcAft>
              <a:buAutoNum type="arabicPeriod"/>
            </a:pPr>
            <a:r>
              <a:rPr lang="en-NZ" sz="2400" b="1" dirty="0">
                <a:solidFill>
                  <a:schemeClr val="bg1"/>
                </a:solidFill>
                <a:latin typeface="Aptos Black" panose="020F0502020204030204" pitchFamily="34" charset="0"/>
              </a:rPr>
              <a:t>Action to support Tsunami Ready Implementation</a:t>
            </a:r>
          </a:p>
          <a:p>
            <a:pPr marL="457200" indent="-457200">
              <a:spcBef>
                <a:spcPts val="600"/>
              </a:spcBef>
              <a:spcAft>
                <a:spcPts val="600"/>
              </a:spcAft>
              <a:buAutoNum type="arabicPeriod"/>
            </a:pPr>
            <a:endParaRPr lang="en-NZ" sz="2400" b="1" dirty="0">
              <a:solidFill>
                <a:schemeClr val="bg1"/>
              </a:solidFill>
              <a:latin typeface="Aptos Black" panose="020F0502020204030204" pitchFamily="34" charset="0"/>
            </a:endParaRPr>
          </a:p>
        </p:txBody>
      </p:sp>
    </p:spTree>
    <p:extLst>
      <p:ext uri="{BB962C8B-B14F-4D97-AF65-F5344CB8AC3E}">
        <p14:creationId xmlns:p14="http://schemas.microsoft.com/office/powerpoint/2010/main" val="3250134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65568"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446917" y="0"/>
              <a:ext cx="4745082" cy="12673"/>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1495179" y="2367738"/>
            <a:ext cx="9437007" cy="1015663"/>
          </a:xfrm>
          <a:prstGeom prst="rect">
            <a:avLst/>
          </a:prstGeom>
          <a:noFill/>
        </p:spPr>
        <p:txBody>
          <a:bodyPr wrap="none" rtlCol="0">
            <a:spAutoFit/>
          </a:bodyPr>
          <a:lstStyle/>
          <a:p>
            <a:r>
              <a:rPr lang="mi-NZ" sz="6000" b="1" dirty="0">
                <a:solidFill>
                  <a:schemeClr val="bg1"/>
                </a:solidFill>
                <a:latin typeface="Aptos Black" panose="020F0502020204030204" pitchFamily="34" charset="0"/>
              </a:rPr>
              <a:t>EQUIVALENCY GUIDANCE</a:t>
            </a:r>
            <a:endParaRPr lang="en-NZ" sz="6000" b="1" dirty="0">
              <a:solidFill>
                <a:schemeClr val="bg1"/>
              </a:solidFill>
              <a:latin typeface="Aptos Black" panose="020F0502020204030204" pitchFamily="34" charset="0"/>
            </a:endParaRPr>
          </a:p>
        </p:txBody>
      </p:sp>
    </p:spTree>
    <p:extLst>
      <p:ext uri="{BB962C8B-B14F-4D97-AF65-F5344CB8AC3E}">
        <p14:creationId xmlns:p14="http://schemas.microsoft.com/office/powerpoint/2010/main" val="1470976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244548" y="318978"/>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TRRP “Equivalency”</a:t>
            </a:r>
            <a:endParaRPr lang="en-NZ" sz="3200" dirty="0">
              <a:solidFill>
                <a:srgbClr val="0961A9"/>
              </a:solidFill>
              <a:latin typeface="Aptos ExtraBold" panose="020B0004020202020204" pitchFamily="34" charset="0"/>
            </a:endParaRPr>
          </a:p>
        </p:txBody>
      </p:sp>
      <p:sp>
        <p:nvSpPr>
          <p:cNvPr id="4" name="TextBox 3">
            <a:extLst>
              <a:ext uri="{FF2B5EF4-FFF2-40B4-BE49-F238E27FC236}">
                <a16:creationId xmlns:a16="http://schemas.microsoft.com/office/drawing/2014/main" id="{6B52521E-E479-5364-018B-446FAA253712}"/>
              </a:ext>
            </a:extLst>
          </p:cNvPr>
          <p:cNvSpPr txBox="1"/>
          <p:nvPr/>
        </p:nvSpPr>
        <p:spPr>
          <a:xfrm>
            <a:off x="497957" y="914954"/>
            <a:ext cx="11440632" cy="5262979"/>
          </a:xfrm>
          <a:prstGeom prst="rect">
            <a:avLst/>
          </a:prstGeom>
          <a:noFill/>
        </p:spPr>
        <p:txBody>
          <a:bodyPr wrap="square" rtlCol="0">
            <a:spAutoFit/>
          </a:bodyPr>
          <a:lstStyle/>
          <a:p>
            <a:r>
              <a:rPr lang="en-NZ" sz="2400" dirty="0">
                <a:latin typeface="Aptos" panose="020B0004020202020204" pitchFamily="34" charset="0"/>
              </a:rPr>
              <a:t>The UN Ocean Decade Goal is to make ”</a:t>
            </a:r>
            <a:r>
              <a:rPr lang="en-NZ" sz="2400" b="1" dirty="0">
                <a:solidFill>
                  <a:srgbClr val="0961A9"/>
                </a:solidFill>
                <a:latin typeface="Aptos" panose="020B0004020202020204" pitchFamily="34" charset="0"/>
              </a:rPr>
              <a:t>100% of communities at risk of tsunami prepared for and resilient to tsunamis by 2030 through the implementation of the UNESCO/IOC Tsunami Ready Recognition Programme and other initiatives</a:t>
            </a:r>
            <a:r>
              <a:rPr lang="en-NZ" sz="2400" dirty="0">
                <a:latin typeface="Aptos" panose="020B0004020202020204" pitchFamily="34" charset="0"/>
              </a:rPr>
              <a:t>.”</a:t>
            </a:r>
          </a:p>
          <a:p>
            <a:endParaRPr lang="en-NZ" sz="2400" i="1" dirty="0">
              <a:latin typeface="Aptos" panose="020B0004020202020204" pitchFamily="34" charset="0"/>
            </a:endParaRPr>
          </a:p>
          <a:p>
            <a:r>
              <a:rPr lang="en-NZ" sz="2400" dirty="0">
                <a:latin typeface="Aptos" panose="020B0004020202020204" pitchFamily="34" charset="0"/>
              </a:rPr>
              <a:t>For the proposed ‘equivalency’ concept, the 12 indicators of the Tsunami Ready Recognition Programme are taken as the definition of </a:t>
            </a:r>
            <a:r>
              <a:rPr lang="en-NZ" sz="2400" b="1" dirty="0">
                <a:solidFill>
                  <a:srgbClr val="0961A9"/>
                </a:solidFill>
                <a:latin typeface="Aptos" panose="020B0004020202020204" pitchFamily="34" charset="0"/>
              </a:rPr>
              <a:t>‘prepared and resilient’</a:t>
            </a:r>
          </a:p>
          <a:p>
            <a:endParaRPr lang="en-NZ" sz="2400" dirty="0">
              <a:latin typeface="Aptos" panose="020B0004020202020204" pitchFamily="34" charset="0"/>
            </a:endParaRPr>
          </a:p>
          <a:p>
            <a:r>
              <a:rPr lang="en-NZ" sz="2400" dirty="0">
                <a:latin typeface="Aptos" panose="020B0004020202020204" pitchFamily="34" charset="0"/>
              </a:rPr>
              <a:t>The purpose of this ‘equivalency approach’ is to ensure that </a:t>
            </a:r>
            <a:r>
              <a:rPr lang="en-NZ" sz="2400" b="1" dirty="0">
                <a:solidFill>
                  <a:srgbClr val="0961A9"/>
                </a:solidFill>
                <a:latin typeface="Aptos" panose="020B0004020202020204" pitchFamily="34" charset="0"/>
              </a:rPr>
              <a:t>every country will contribute </a:t>
            </a:r>
            <a:r>
              <a:rPr lang="en-NZ" sz="2400" dirty="0">
                <a:latin typeface="Aptos" panose="020B0004020202020204" pitchFamily="34" charset="0"/>
              </a:rPr>
              <a:t>to the UN Ocean Decade Goal. </a:t>
            </a:r>
          </a:p>
          <a:p>
            <a:endParaRPr lang="en-NZ" sz="2400" dirty="0">
              <a:latin typeface="Aptos" panose="020B0004020202020204" pitchFamily="34" charset="0"/>
            </a:endParaRPr>
          </a:p>
          <a:p>
            <a:r>
              <a:rPr lang="en-NZ" sz="2400" dirty="0">
                <a:latin typeface="Aptos" panose="020B0004020202020204" pitchFamily="34" charset="0"/>
              </a:rPr>
              <a:t>		This process </a:t>
            </a:r>
            <a:r>
              <a:rPr lang="en-NZ" sz="2400" b="1" dirty="0">
                <a:solidFill>
                  <a:srgbClr val="0961A9"/>
                </a:solidFill>
                <a:latin typeface="Aptos" panose="020B0004020202020204" pitchFamily="34" charset="0"/>
              </a:rPr>
              <a:t>does not require application</a:t>
            </a:r>
            <a:r>
              <a:rPr lang="en-NZ" sz="2400" dirty="0">
                <a:latin typeface="Aptos" panose="020B0004020202020204" pitchFamily="34" charset="0"/>
              </a:rPr>
              <a:t> to IOC/UNESCO for formal 			TR recognition but will support ICG reporting. </a:t>
            </a:r>
            <a:endParaRPr lang="en-NZ" sz="2400" i="1" dirty="0">
              <a:latin typeface="Aptos" panose="020B0004020202020204" pitchFamily="34" charset="0"/>
            </a:endParaRPr>
          </a:p>
          <a:p>
            <a:endParaRPr lang="en-NZ" sz="2400" i="1" dirty="0">
              <a:latin typeface="Aptos" panose="020B0004020202020204" pitchFamily="34" charset="0"/>
            </a:endParaRPr>
          </a:p>
          <a:p>
            <a:r>
              <a:rPr lang="en-NZ" sz="2400" i="1" dirty="0">
                <a:latin typeface="Aptos" panose="020B0004020202020204" pitchFamily="34" charset="0"/>
              </a:rPr>
              <a:t>. </a:t>
            </a: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Tree>
    <p:extLst>
      <p:ext uri="{BB962C8B-B14F-4D97-AF65-F5344CB8AC3E}">
        <p14:creationId xmlns:p14="http://schemas.microsoft.com/office/powerpoint/2010/main" val="3323933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244548" y="318978"/>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TRRP “Equivalency”</a:t>
            </a:r>
            <a:endParaRPr lang="en-NZ" sz="3200" dirty="0">
              <a:solidFill>
                <a:srgbClr val="0961A9"/>
              </a:solidFill>
              <a:latin typeface="Aptos ExtraBold" panose="020B0004020202020204" pitchFamily="34" charset="0"/>
            </a:endParaRPr>
          </a:p>
        </p:txBody>
      </p:sp>
      <p:sp>
        <p:nvSpPr>
          <p:cNvPr id="4" name="TextBox 3">
            <a:extLst>
              <a:ext uri="{FF2B5EF4-FFF2-40B4-BE49-F238E27FC236}">
                <a16:creationId xmlns:a16="http://schemas.microsoft.com/office/drawing/2014/main" id="{6B52521E-E479-5364-018B-446FAA253712}"/>
              </a:ext>
            </a:extLst>
          </p:cNvPr>
          <p:cNvSpPr txBox="1"/>
          <p:nvPr/>
        </p:nvSpPr>
        <p:spPr>
          <a:xfrm>
            <a:off x="375684" y="893106"/>
            <a:ext cx="11345261" cy="4893647"/>
          </a:xfrm>
          <a:prstGeom prst="rect">
            <a:avLst/>
          </a:prstGeom>
          <a:noFill/>
        </p:spPr>
        <p:txBody>
          <a:bodyPr wrap="square" rtlCol="0">
            <a:spAutoFit/>
          </a:bodyPr>
          <a:lstStyle/>
          <a:p>
            <a:r>
              <a:rPr lang="en-NZ" sz="2400" dirty="0">
                <a:latin typeface="Aptos" panose="020B0004020202020204" pitchFamily="34" charset="0"/>
              </a:rPr>
              <a:t>The approach proposed at ICG/PTWS-XXX (September 2023) has the following principles:</a:t>
            </a:r>
            <a:r>
              <a:rPr lang="en-NZ" sz="2400" b="1" dirty="0">
                <a:solidFill>
                  <a:srgbClr val="0961A9"/>
                </a:solidFill>
                <a:latin typeface="Aptos" panose="020B0004020202020204" pitchFamily="34" charset="0"/>
              </a:rPr>
              <a:t>		</a:t>
            </a:r>
          </a:p>
          <a:p>
            <a:endParaRPr lang="en-NZ" sz="2400" b="1" dirty="0">
              <a:solidFill>
                <a:srgbClr val="0961A9"/>
              </a:solidFill>
              <a:latin typeface="Aptos" panose="020B0004020202020204" pitchFamily="34" charset="0"/>
            </a:endParaRPr>
          </a:p>
          <a:p>
            <a:pPr lvl="4"/>
            <a:r>
              <a:rPr lang="en-NZ" sz="2400" b="1" dirty="0">
                <a:solidFill>
                  <a:srgbClr val="0961A9"/>
                </a:solidFill>
                <a:latin typeface="Aptos" panose="020B0004020202020204" pitchFamily="34" charset="0"/>
              </a:rPr>
              <a:t>Countries have a strong motivation to ensure tsunami resilience 			</a:t>
            </a:r>
          </a:p>
          <a:p>
            <a:r>
              <a:rPr lang="en-NZ" sz="2400" b="1" dirty="0">
                <a:solidFill>
                  <a:srgbClr val="0961A9"/>
                </a:solidFill>
                <a:latin typeface="Aptos" panose="020B0004020202020204" pitchFamily="34" charset="0"/>
              </a:rPr>
              <a:t>		Builds upon existing programmes, capacities and strengths 	</a:t>
            </a:r>
          </a:p>
          <a:p>
            <a:endParaRPr lang="en-NZ" sz="2400" b="1" dirty="0">
              <a:solidFill>
                <a:srgbClr val="0961A9"/>
              </a:solidFill>
              <a:latin typeface="Aptos" panose="020B0004020202020204" pitchFamily="34" charset="0"/>
            </a:endParaRPr>
          </a:p>
          <a:p>
            <a:r>
              <a:rPr lang="en-NZ" sz="2400" b="1" dirty="0">
                <a:solidFill>
                  <a:srgbClr val="0961A9"/>
                </a:solidFill>
                <a:latin typeface="Aptos" panose="020B0004020202020204" pitchFamily="34" charset="0"/>
              </a:rPr>
              <a:t>		We use the 12 indicators of the Tsunami Ready Framework</a:t>
            </a:r>
          </a:p>
          <a:p>
            <a:endParaRPr lang="en-NZ" sz="2400" b="1" dirty="0">
              <a:solidFill>
                <a:srgbClr val="0961A9"/>
              </a:solidFill>
              <a:latin typeface="Aptos" panose="020B0004020202020204" pitchFamily="34" charset="0"/>
            </a:endParaRPr>
          </a:p>
          <a:p>
            <a:r>
              <a:rPr lang="en-NZ" sz="2400" b="1" dirty="0">
                <a:solidFill>
                  <a:srgbClr val="0961A9"/>
                </a:solidFill>
                <a:latin typeface="Aptos" panose="020B0004020202020204" pitchFamily="34" charset="0"/>
              </a:rPr>
              <a:t>		Contributes to ICG progress reporting for UNOD Tsunami 				Programme </a:t>
            </a:r>
          </a:p>
          <a:p>
            <a:pPr lvl="2"/>
            <a:endParaRPr lang="en-NZ" sz="2400" b="1" i="1" dirty="0">
              <a:solidFill>
                <a:srgbClr val="0961A9"/>
              </a:solidFill>
              <a:latin typeface="Aptos" panose="020B0004020202020204" pitchFamily="34" charset="0"/>
            </a:endParaRPr>
          </a:p>
          <a:p>
            <a:pPr lvl="4"/>
            <a:r>
              <a:rPr lang="en-NZ" sz="2400" b="1" dirty="0">
                <a:solidFill>
                  <a:srgbClr val="0961A9"/>
                </a:solidFill>
                <a:latin typeface="Aptos" panose="020B0004020202020204" pitchFamily="34" charset="0"/>
              </a:rPr>
              <a:t>Where possible, the TRRP should be implemented as a first option</a:t>
            </a:r>
            <a:endParaRPr lang="en-NZ" sz="2400" i="1" dirty="0">
              <a:latin typeface="Aptos" panose="020B0004020202020204" pitchFamily="34" charset="0"/>
            </a:endParaRP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Tree>
    <p:extLst>
      <p:ext uri="{BB962C8B-B14F-4D97-AF65-F5344CB8AC3E}">
        <p14:creationId xmlns:p14="http://schemas.microsoft.com/office/powerpoint/2010/main" val="200163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80A15A-BB8E-E924-08C1-BD6412E90A27}"/>
              </a:ext>
            </a:extLst>
          </p:cNvPr>
          <p:cNvSpPr txBox="1"/>
          <p:nvPr/>
        </p:nvSpPr>
        <p:spPr>
          <a:xfrm>
            <a:off x="244548" y="303588"/>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TRRP “Equivalency” is a country action</a:t>
            </a:r>
            <a:endParaRPr lang="en-NZ" sz="3200" dirty="0">
              <a:solidFill>
                <a:srgbClr val="0961A9"/>
              </a:solidFill>
              <a:latin typeface="Aptos ExtraBold" panose="020B0004020202020204" pitchFamily="34" charset="0"/>
            </a:endParaRPr>
          </a:p>
        </p:txBody>
      </p:sp>
      <p:sp>
        <p:nvSpPr>
          <p:cNvPr id="4" name="TextBox 3">
            <a:extLst>
              <a:ext uri="{FF2B5EF4-FFF2-40B4-BE49-F238E27FC236}">
                <a16:creationId xmlns:a16="http://schemas.microsoft.com/office/drawing/2014/main" id="{6B52521E-E479-5364-018B-446FAA253712}"/>
              </a:ext>
            </a:extLst>
          </p:cNvPr>
          <p:cNvSpPr txBox="1"/>
          <p:nvPr/>
        </p:nvSpPr>
        <p:spPr>
          <a:xfrm>
            <a:off x="244548" y="997715"/>
            <a:ext cx="11147969" cy="2308324"/>
          </a:xfrm>
          <a:prstGeom prst="rect">
            <a:avLst/>
          </a:prstGeom>
          <a:noFill/>
        </p:spPr>
        <p:txBody>
          <a:bodyPr wrap="square" rtlCol="0">
            <a:spAutoFit/>
          </a:bodyPr>
          <a:lstStyle/>
          <a:p>
            <a:r>
              <a:rPr lang="en-NZ" sz="2400" dirty="0">
                <a:latin typeface="Aptos" panose="020B0004020202020204" pitchFamily="34" charset="0"/>
              </a:rPr>
              <a:t>Approach proposed at ICG/PTWS-XXX had 4 steps, since simplified to 3:</a:t>
            </a:r>
          </a:p>
          <a:p>
            <a:endParaRPr lang="en-NZ" sz="500" dirty="0">
              <a:latin typeface="Aptos" panose="020B0004020202020204" pitchFamily="34" charset="0"/>
            </a:endParaRPr>
          </a:p>
          <a:p>
            <a:pPr marL="514350" indent="-514350">
              <a:buFont typeface="+mj-lt"/>
              <a:buAutoNum type="arabicPeriod"/>
            </a:pPr>
            <a:r>
              <a:rPr lang="en-NZ" sz="2400" b="1" dirty="0">
                <a:solidFill>
                  <a:srgbClr val="0961A9"/>
                </a:solidFill>
                <a:latin typeface="Aptos" panose="020B0004020202020204" pitchFamily="34" charset="0"/>
              </a:rPr>
              <a:t>Identify / establish national governance </a:t>
            </a:r>
            <a:endParaRPr lang="en-NZ" sz="2800" dirty="0">
              <a:latin typeface="Aptos" panose="020B0004020202020204" pitchFamily="34" charset="0"/>
            </a:endParaRPr>
          </a:p>
          <a:p>
            <a:pPr marL="514350" indent="-514350">
              <a:spcBef>
                <a:spcPts val="900"/>
              </a:spcBef>
              <a:buFont typeface="+mj-lt"/>
              <a:buAutoNum type="arabicPeriod"/>
            </a:pPr>
            <a:r>
              <a:rPr lang="en-NZ" sz="2400" b="1" dirty="0">
                <a:solidFill>
                  <a:srgbClr val="0961A9"/>
                </a:solidFill>
                <a:latin typeface="Aptos" panose="020B0004020202020204" pitchFamily="34" charset="0"/>
              </a:rPr>
              <a:t>Assess tsunami preparedness &amp; resiliency against TRRP indicators</a:t>
            </a:r>
          </a:p>
          <a:p>
            <a:pPr marL="514350" indent="-514350">
              <a:spcBef>
                <a:spcPts val="900"/>
              </a:spcBef>
              <a:buFont typeface="+mj-lt"/>
              <a:buAutoNum type="arabicPeriod"/>
            </a:pPr>
            <a:r>
              <a:rPr lang="en-NZ" sz="2400" b="1" dirty="0">
                <a:solidFill>
                  <a:srgbClr val="0961A9"/>
                </a:solidFill>
                <a:latin typeface="Aptos" panose="020B0004020202020204" pitchFamily="34" charset="0"/>
              </a:rPr>
              <a:t>Report  progress toward UNOD Goal to ICG.                                                                  </a:t>
            </a:r>
            <a:endParaRPr lang="en-NZ" sz="200" dirty="0">
              <a:latin typeface="Aptos" panose="020B0004020202020204" pitchFamily="34" charset="0"/>
            </a:endParaRPr>
          </a:p>
          <a:p>
            <a:pPr algn="r"/>
            <a:r>
              <a:rPr lang="en-NZ" sz="2400" i="1" dirty="0">
                <a:latin typeface="Aptos" panose="020B0004020202020204" pitchFamily="34" charset="0"/>
              </a:rPr>
              <a:t>     </a:t>
            </a:r>
            <a:r>
              <a:rPr lang="en-NZ" sz="2800" dirty="0">
                <a:latin typeface="Aptos" panose="020B0004020202020204" pitchFamily="34" charset="0"/>
              </a:rPr>
              <a:t>                     </a:t>
            </a:r>
            <a:endParaRPr lang="en-NZ" sz="2800" i="1" dirty="0">
              <a:latin typeface="Aptos" panose="020B0004020202020204" pitchFamily="34" charset="0"/>
            </a:endParaRP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46917" y="0"/>
              <a:ext cx="474508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pic>
        <p:nvPicPr>
          <p:cNvPr id="2" name="Picture 1" descr="A blue and white logo&#10;&#10;Description automatically generated">
            <a:extLst>
              <a:ext uri="{FF2B5EF4-FFF2-40B4-BE49-F238E27FC236}">
                <a16:creationId xmlns:a16="http://schemas.microsoft.com/office/drawing/2014/main" id="{D0405E05-7E3F-E314-A102-F852F5B0E563}"/>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8" name="TextBox 7">
            <a:extLst>
              <a:ext uri="{FF2B5EF4-FFF2-40B4-BE49-F238E27FC236}">
                <a16:creationId xmlns:a16="http://schemas.microsoft.com/office/drawing/2014/main" id="{B2A7662E-F453-E6AD-CE3C-03E3931041D7}"/>
              </a:ext>
            </a:extLst>
          </p:cNvPr>
          <p:cNvSpPr txBox="1"/>
          <p:nvPr/>
        </p:nvSpPr>
        <p:spPr>
          <a:xfrm>
            <a:off x="3452279" y="3306039"/>
            <a:ext cx="8495173" cy="2862322"/>
          </a:xfrm>
          <a:prstGeom prst="rect">
            <a:avLst/>
          </a:prstGeom>
          <a:noFill/>
        </p:spPr>
        <p:txBody>
          <a:bodyPr wrap="square" rtlCol="0">
            <a:spAutoFit/>
          </a:bodyPr>
          <a:lstStyle/>
          <a:p>
            <a:pPr algn="r"/>
            <a:r>
              <a:rPr lang="en-NZ" sz="2000" dirty="0">
                <a:latin typeface="Aptos" panose="020B0004020202020204" pitchFamily="34" charset="0"/>
              </a:rPr>
              <a:t>This process would be applied to the most pragmatic definition of community, so that the assessment can be conducted in a meaningful but sustainable manner.</a:t>
            </a:r>
          </a:p>
          <a:p>
            <a:pPr algn="r"/>
            <a:endParaRPr lang="en-NZ" sz="2000" dirty="0">
              <a:latin typeface="Aptos" panose="020B0004020202020204" pitchFamily="34" charset="0"/>
            </a:endParaRPr>
          </a:p>
          <a:p>
            <a:pPr algn="r"/>
            <a:r>
              <a:rPr lang="en-NZ" sz="2000" dirty="0">
                <a:latin typeface="Aptos" panose="020B0004020202020204" pitchFamily="34" charset="0"/>
              </a:rPr>
              <a:t>It is important that this is appropriate for each countries existing disaster management context  </a:t>
            </a:r>
          </a:p>
          <a:p>
            <a:pPr algn="r"/>
            <a:endParaRPr lang="en-NZ" sz="2000" dirty="0">
              <a:latin typeface="Aptos" panose="020B0004020202020204" pitchFamily="34" charset="0"/>
            </a:endParaRPr>
          </a:p>
          <a:p>
            <a:pPr algn="r"/>
            <a:r>
              <a:rPr lang="en-NZ" sz="2000" dirty="0">
                <a:latin typeface="Aptos" panose="020B0004020202020204" pitchFamily="34" charset="0"/>
              </a:rPr>
              <a:t>The Tsunami Ready Recognition Programme gives similar flexibility.</a:t>
            </a:r>
          </a:p>
          <a:p>
            <a:pPr algn="r"/>
            <a:endParaRPr lang="en-NZ" sz="2000" dirty="0">
              <a:latin typeface="Aptos" panose="020B0004020202020204" pitchFamily="34" charset="0"/>
            </a:endParaRPr>
          </a:p>
        </p:txBody>
      </p:sp>
    </p:spTree>
    <p:extLst>
      <p:ext uri="{BB962C8B-B14F-4D97-AF65-F5344CB8AC3E}">
        <p14:creationId xmlns:p14="http://schemas.microsoft.com/office/powerpoint/2010/main" val="127916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122274" y="443669"/>
            <a:ext cx="11947451" cy="584775"/>
          </a:xfrm>
          <a:prstGeom prst="rect">
            <a:avLst/>
          </a:prstGeom>
          <a:noFill/>
        </p:spPr>
        <p:txBody>
          <a:bodyPr wrap="square" rtlCol="0">
            <a:spAutoFit/>
          </a:bodyPr>
          <a:lstStyle/>
          <a:p>
            <a:r>
              <a:rPr lang="en-NZ" sz="3200" dirty="0">
                <a:solidFill>
                  <a:srgbClr val="0961A9"/>
                </a:solidFill>
                <a:latin typeface="Aptos ExtraBold" panose="020B0004020202020204" pitchFamily="34" charset="0"/>
              </a:rPr>
              <a:t>1. Identify or Establish Governance </a:t>
            </a: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8" name="TextBox 7">
            <a:extLst>
              <a:ext uri="{FF2B5EF4-FFF2-40B4-BE49-F238E27FC236}">
                <a16:creationId xmlns:a16="http://schemas.microsoft.com/office/drawing/2014/main" id="{562553D3-6381-F0C4-80F6-66BE093E4323}"/>
              </a:ext>
            </a:extLst>
          </p:cNvPr>
          <p:cNvSpPr txBox="1"/>
          <p:nvPr/>
        </p:nvSpPr>
        <p:spPr>
          <a:xfrm>
            <a:off x="209993" y="1071801"/>
            <a:ext cx="11772014" cy="5786199"/>
          </a:xfrm>
          <a:prstGeom prst="rect">
            <a:avLst/>
          </a:prstGeom>
          <a:noFill/>
        </p:spPr>
        <p:txBody>
          <a:bodyPr wrap="square">
            <a:spAutoFit/>
          </a:bodyPr>
          <a:lstStyle/>
          <a:p>
            <a:pPr algn="just" rtl="0">
              <a:spcBef>
                <a:spcPts val="0"/>
              </a:spcBef>
              <a:spcAft>
                <a:spcPts val="1200"/>
              </a:spcAft>
            </a:pPr>
            <a:r>
              <a:rPr lang="en-NZ" sz="2000" b="1" i="0" u="none" strike="noStrike" dirty="0">
                <a:solidFill>
                  <a:srgbClr val="0961A9"/>
                </a:solidFill>
                <a:effectLst/>
                <a:latin typeface="Aptos" panose="020B0004020202020204" pitchFamily="34" charset="0"/>
              </a:rPr>
              <a:t>National governance should be in place in order to provide oversight of this process</a:t>
            </a:r>
            <a:r>
              <a:rPr lang="en-NZ" sz="2000" b="0" i="0" u="none" strike="noStrike" dirty="0">
                <a:solidFill>
                  <a:srgbClr val="000000"/>
                </a:solidFill>
                <a:effectLst/>
                <a:latin typeface="Aptos" panose="020B0004020202020204" pitchFamily="34" charset="0"/>
              </a:rPr>
              <a:t>.  In many cases an existing governance body may be able to be identified for this purpose to avoid duplication, or a bespoke National Tsunami Ready Board could be established. </a:t>
            </a:r>
            <a:endParaRPr lang="en-NZ" sz="2000" dirty="0">
              <a:solidFill>
                <a:srgbClr val="000000"/>
              </a:solidFill>
              <a:latin typeface="Aptos" panose="020B0004020202020204" pitchFamily="34" charset="0"/>
            </a:endParaRPr>
          </a:p>
          <a:p>
            <a:pPr algn="just" rtl="0">
              <a:spcBef>
                <a:spcPts val="0"/>
              </a:spcBef>
              <a:spcAft>
                <a:spcPts val="1200"/>
              </a:spcAft>
            </a:pPr>
            <a:r>
              <a:rPr lang="en-NZ" sz="2000" b="0" i="0" u="none" strike="noStrike" dirty="0">
                <a:solidFill>
                  <a:srgbClr val="000000"/>
                </a:solidFill>
                <a:effectLst/>
                <a:latin typeface="Aptos" panose="020B0004020202020204" pitchFamily="34" charset="0"/>
              </a:rPr>
              <a:t>The functions of this governance group will be to:</a:t>
            </a:r>
            <a:endParaRPr lang="en-NZ" sz="2000" b="0" dirty="0">
              <a:effectLst/>
              <a:latin typeface="Aptos" panose="020B0004020202020204" pitchFamily="34" charset="0"/>
            </a:endParaRPr>
          </a:p>
          <a:p>
            <a:pPr marL="342900" indent="-342900" algn="just" rtl="0" fontAlgn="base">
              <a:spcBef>
                <a:spcPts val="600"/>
              </a:spcBef>
              <a:spcAft>
                <a:spcPts val="600"/>
              </a:spcAft>
              <a:buFont typeface="Arial" panose="020B0604020202020204" pitchFamily="34" charset="0"/>
              <a:buChar char="•"/>
            </a:pPr>
            <a:r>
              <a:rPr lang="en-NZ" sz="2000" b="1" i="0" u="none" strike="noStrike" dirty="0">
                <a:solidFill>
                  <a:srgbClr val="0961A9"/>
                </a:solidFill>
                <a:effectLst/>
                <a:latin typeface="Aptos" panose="020B0004020202020204" pitchFamily="34" charset="0"/>
              </a:rPr>
              <a:t>Provide expert interpretation of the tsunami ready indicators in the country's own context </a:t>
            </a:r>
          </a:p>
          <a:p>
            <a:pPr marL="342900" indent="-342900" algn="just" rtl="0" fontAlgn="base">
              <a:spcBef>
                <a:spcPts val="600"/>
              </a:spcBef>
              <a:spcAft>
                <a:spcPts val="600"/>
              </a:spcAft>
              <a:buFont typeface="Arial" panose="020B0604020202020204" pitchFamily="34" charset="0"/>
              <a:buChar char="•"/>
            </a:pPr>
            <a:r>
              <a:rPr lang="en-NZ" sz="2000" b="1" i="0" u="none" strike="noStrike" dirty="0">
                <a:solidFill>
                  <a:srgbClr val="0961A9"/>
                </a:solidFill>
                <a:effectLst/>
                <a:latin typeface="Aptos" panose="020B0004020202020204" pitchFamily="34" charset="0"/>
              </a:rPr>
              <a:t>Provide expert commentary on the definition of community in the country’s own context </a:t>
            </a:r>
          </a:p>
          <a:p>
            <a:pPr marL="342900" indent="-342900" algn="just" rtl="0" fontAlgn="base">
              <a:spcBef>
                <a:spcPts val="600"/>
              </a:spcBef>
              <a:spcAft>
                <a:spcPts val="600"/>
              </a:spcAft>
              <a:buFont typeface="Arial" panose="020B0604020202020204" pitchFamily="34" charset="0"/>
              <a:buChar char="•"/>
            </a:pPr>
            <a:r>
              <a:rPr lang="en-NZ" sz="2000" b="1" i="0" u="none" strike="noStrike" dirty="0">
                <a:solidFill>
                  <a:srgbClr val="0961A9"/>
                </a:solidFill>
                <a:effectLst/>
                <a:latin typeface="Aptos" panose="020B0004020202020204" pitchFamily="34" charset="0"/>
              </a:rPr>
              <a:t>Approve the implementation of this equivalency process </a:t>
            </a:r>
          </a:p>
          <a:p>
            <a:pPr algn="just" rtl="0">
              <a:spcBef>
                <a:spcPts val="0"/>
              </a:spcBef>
              <a:spcAft>
                <a:spcPts val="1200"/>
              </a:spcAft>
            </a:pPr>
            <a:endParaRPr lang="en-NZ" sz="2000" b="0" i="0" u="none" strike="noStrike" dirty="0">
              <a:solidFill>
                <a:srgbClr val="000000"/>
              </a:solidFill>
              <a:effectLst/>
              <a:latin typeface="Aptos" panose="020B0004020202020204" pitchFamily="34" charset="0"/>
            </a:endParaRPr>
          </a:p>
          <a:p>
            <a:pPr algn="just" rtl="0">
              <a:spcBef>
                <a:spcPts val="0"/>
              </a:spcBef>
              <a:spcAft>
                <a:spcPts val="1200"/>
              </a:spcAft>
            </a:pPr>
            <a:r>
              <a:rPr lang="en-NZ" sz="2000" b="0" i="0" u="none" strike="noStrike" dirty="0">
                <a:solidFill>
                  <a:srgbClr val="000000"/>
                </a:solidFill>
                <a:effectLst/>
                <a:latin typeface="Aptos" panose="020B0004020202020204" pitchFamily="34" charset="0"/>
              </a:rPr>
              <a:t>		Should formal Tsunami Ready Recognition appropriately wish to be pursued by any 				individual community, this governance structure may be able to be utilized for the 			recognition process as per IOC MG 74. </a:t>
            </a:r>
            <a:endParaRPr lang="en-NZ" sz="2000" b="0" dirty="0">
              <a:effectLst/>
              <a:latin typeface="Aptos" panose="020B0004020202020204" pitchFamily="34" charset="0"/>
            </a:endParaRPr>
          </a:p>
          <a:p>
            <a:br>
              <a:rPr lang="en-NZ" sz="2000" dirty="0">
                <a:latin typeface="Aptos" panose="020B0004020202020204" pitchFamily="34" charset="0"/>
              </a:rPr>
            </a:br>
            <a:endParaRPr lang="en-NZ" sz="2000" b="0" dirty="0">
              <a:effectLst/>
              <a:latin typeface="Aptos" panose="020B0004020202020204" pitchFamily="34" charset="0"/>
            </a:endParaRPr>
          </a:p>
          <a:p>
            <a:br>
              <a:rPr lang="en-NZ" sz="2000" dirty="0">
                <a:latin typeface="Aptos" panose="020B0004020202020204" pitchFamily="34" charset="0"/>
              </a:rPr>
            </a:br>
            <a:endParaRPr lang="en-NZ" sz="2000" dirty="0">
              <a:latin typeface="Aptos" panose="020B0004020202020204" pitchFamily="34" charset="0"/>
            </a:endParaRPr>
          </a:p>
        </p:txBody>
      </p:sp>
    </p:spTree>
    <p:extLst>
      <p:ext uri="{BB962C8B-B14F-4D97-AF65-F5344CB8AC3E}">
        <p14:creationId xmlns:p14="http://schemas.microsoft.com/office/powerpoint/2010/main" val="27618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122274" y="381324"/>
            <a:ext cx="11947451" cy="584775"/>
          </a:xfrm>
          <a:prstGeom prst="rect">
            <a:avLst/>
          </a:prstGeom>
          <a:noFill/>
        </p:spPr>
        <p:txBody>
          <a:bodyPr wrap="square" rtlCol="0">
            <a:spAutoFit/>
          </a:bodyPr>
          <a:lstStyle/>
          <a:p>
            <a:r>
              <a:rPr lang="en-NZ" sz="3200" dirty="0">
                <a:solidFill>
                  <a:srgbClr val="0961A9"/>
                </a:solidFill>
                <a:latin typeface="Aptos ExtraBold" panose="020B0004020202020204" pitchFamily="34" charset="0"/>
              </a:rPr>
              <a:t>2. Cross-Referencing Process</a:t>
            </a: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10" name="TextBox 9">
            <a:extLst>
              <a:ext uri="{FF2B5EF4-FFF2-40B4-BE49-F238E27FC236}">
                <a16:creationId xmlns:a16="http://schemas.microsoft.com/office/drawing/2014/main" id="{25FCAEC5-451F-32E3-550C-A7511AFC1957}"/>
              </a:ext>
            </a:extLst>
          </p:cNvPr>
          <p:cNvSpPr txBox="1"/>
          <p:nvPr/>
        </p:nvSpPr>
        <p:spPr>
          <a:xfrm>
            <a:off x="360947" y="1323474"/>
            <a:ext cx="184731" cy="369332"/>
          </a:xfrm>
          <a:prstGeom prst="rect">
            <a:avLst/>
          </a:prstGeom>
          <a:noFill/>
        </p:spPr>
        <p:txBody>
          <a:bodyPr wrap="none" rtlCol="0">
            <a:spAutoFit/>
          </a:bodyPr>
          <a:lstStyle/>
          <a:p>
            <a:endParaRPr lang="en-NZ" dirty="0"/>
          </a:p>
        </p:txBody>
      </p:sp>
      <p:sp>
        <p:nvSpPr>
          <p:cNvPr id="12" name="TextBox 11">
            <a:extLst>
              <a:ext uri="{FF2B5EF4-FFF2-40B4-BE49-F238E27FC236}">
                <a16:creationId xmlns:a16="http://schemas.microsoft.com/office/drawing/2014/main" id="{2DBF36F9-5D9A-A88A-5315-B94ED525F8A9}"/>
              </a:ext>
            </a:extLst>
          </p:cNvPr>
          <p:cNvSpPr txBox="1"/>
          <p:nvPr/>
        </p:nvSpPr>
        <p:spPr>
          <a:xfrm>
            <a:off x="122274" y="1039646"/>
            <a:ext cx="11838117" cy="3293209"/>
          </a:xfrm>
          <a:prstGeom prst="rect">
            <a:avLst/>
          </a:prstGeom>
          <a:noFill/>
        </p:spPr>
        <p:txBody>
          <a:bodyPr wrap="square">
            <a:spAutoFit/>
          </a:bodyPr>
          <a:lstStyle/>
          <a:p>
            <a:pPr algn="just">
              <a:spcAft>
                <a:spcPts val="1200"/>
              </a:spcAft>
            </a:pPr>
            <a:r>
              <a:rPr lang="en-NZ" sz="2000" b="0" dirty="0">
                <a:solidFill>
                  <a:srgbClr val="000000"/>
                </a:solidFill>
                <a:effectLst/>
                <a:latin typeface="Aptos" panose="020B0004020202020204" pitchFamily="34" charset="0"/>
              </a:rPr>
              <a:t>A cross-referencing guide is provided in the documentation, which is intended to be broad enough for multiple contexts, while remaining a high standard of tsunami preparedness. For example, </a:t>
            </a:r>
            <a:r>
              <a:rPr lang="en-NZ" sz="2000" dirty="0">
                <a:solidFill>
                  <a:srgbClr val="000000"/>
                </a:solidFill>
                <a:latin typeface="Aptos" panose="020B0004020202020204" pitchFamily="34" charset="0"/>
              </a:rPr>
              <a:t>i</a:t>
            </a:r>
            <a:r>
              <a:rPr lang="en-NZ" sz="2000" b="0" i="0" u="none" strike="noStrike" dirty="0">
                <a:solidFill>
                  <a:srgbClr val="000000"/>
                </a:solidFill>
                <a:effectLst/>
                <a:latin typeface="Aptos" panose="020B0004020202020204" pitchFamily="34" charset="0"/>
              </a:rPr>
              <a:t>f it is believed that the preparedness activities conducted by the communities in accordance with the law contribute appropriately to an indicator in the communities, this can be appropriately recorded as justification to meet the overall indicator.</a:t>
            </a:r>
            <a:endParaRPr lang="en-NZ" sz="2000" dirty="0">
              <a:solidFill>
                <a:srgbClr val="000000"/>
              </a:solidFill>
              <a:latin typeface="Aptos" panose="020B0004020202020204" pitchFamily="34" charset="0"/>
            </a:endParaRPr>
          </a:p>
          <a:p>
            <a:pPr algn="just" rtl="0">
              <a:spcBef>
                <a:spcPts val="0"/>
              </a:spcBef>
              <a:spcAft>
                <a:spcPts val="1200"/>
              </a:spcAft>
            </a:pPr>
            <a:r>
              <a:rPr lang="en-NZ" sz="2400" b="1" dirty="0">
                <a:solidFill>
                  <a:srgbClr val="0961A9"/>
                </a:solidFill>
                <a:effectLst/>
                <a:latin typeface="Aptos" panose="020B0004020202020204" pitchFamily="34" charset="0"/>
              </a:rPr>
              <a:t>This process is a self-assessment, and countries are encouraged to apply it according to the principles of the equivalency process</a:t>
            </a:r>
            <a:r>
              <a:rPr lang="en-NZ" sz="2400" b="0" dirty="0">
                <a:solidFill>
                  <a:srgbClr val="000000"/>
                </a:solidFill>
                <a:effectLst/>
                <a:latin typeface="Aptos" panose="020B0004020202020204" pitchFamily="34" charset="0"/>
              </a:rPr>
              <a:t>. </a:t>
            </a:r>
            <a:endParaRPr lang="en-NZ" sz="2000" i="0" u="none" strike="noStrike" dirty="0">
              <a:solidFill>
                <a:srgbClr val="000000"/>
              </a:solidFill>
              <a:latin typeface="Aptos" panose="020B0004020202020204" pitchFamily="34" charset="0"/>
            </a:endParaRPr>
          </a:p>
          <a:p>
            <a:pPr algn="just" rtl="0">
              <a:spcBef>
                <a:spcPts val="0"/>
              </a:spcBef>
              <a:spcAft>
                <a:spcPts val="1200"/>
              </a:spcAft>
            </a:pPr>
            <a:br>
              <a:rPr lang="en-NZ" sz="2000" dirty="0">
                <a:latin typeface="Aptos" panose="020B0004020202020204" pitchFamily="34" charset="0"/>
              </a:rPr>
            </a:br>
            <a:endParaRPr lang="en-NZ" sz="2000" dirty="0">
              <a:latin typeface="Aptos" panose="020B0004020202020204" pitchFamily="34" charset="0"/>
            </a:endParaRPr>
          </a:p>
        </p:txBody>
      </p:sp>
      <p:sp>
        <p:nvSpPr>
          <p:cNvPr id="14" name="TextBox 13">
            <a:extLst>
              <a:ext uri="{FF2B5EF4-FFF2-40B4-BE49-F238E27FC236}">
                <a16:creationId xmlns:a16="http://schemas.microsoft.com/office/drawing/2014/main" id="{7A525FB2-27A3-48D7-19D4-3C0D664DF81F}"/>
              </a:ext>
            </a:extLst>
          </p:cNvPr>
          <p:cNvSpPr txBox="1"/>
          <p:nvPr/>
        </p:nvSpPr>
        <p:spPr>
          <a:xfrm>
            <a:off x="3527793" y="3837910"/>
            <a:ext cx="8263154" cy="2554545"/>
          </a:xfrm>
          <a:prstGeom prst="rect">
            <a:avLst/>
          </a:prstGeom>
          <a:noFill/>
        </p:spPr>
        <p:txBody>
          <a:bodyPr wrap="square">
            <a:spAutoFit/>
          </a:bodyPr>
          <a:lstStyle/>
          <a:p>
            <a:pPr algn="just" rtl="0">
              <a:spcBef>
                <a:spcPts val="0"/>
              </a:spcBef>
              <a:spcAft>
                <a:spcPts val="1200"/>
              </a:spcAft>
            </a:pPr>
            <a:r>
              <a:rPr lang="en-NZ" sz="2000" b="0" i="0" u="none" strike="noStrike" dirty="0">
                <a:solidFill>
                  <a:srgbClr val="000000"/>
                </a:solidFill>
                <a:effectLst/>
                <a:latin typeface="Aptos" panose="020B0004020202020204" pitchFamily="34" charset="0"/>
              </a:rPr>
              <a:t>This review, along with supporting documentation such as plans, should then be </a:t>
            </a:r>
            <a:r>
              <a:rPr lang="en-NZ" sz="2000" dirty="0">
                <a:solidFill>
                  <a:srgbClr val="000000"/>
                </a:solidFill>
                <a:latin typeface="Aptos" panose="020B0004020202020204" pitchFamily="34" charset="0"/>
              </a:rPr>
              <a:t>reviewed</a:t>
            </a:r>
            <a:r>
              <a:rPr lang="en-NZ" sz="2000" b="0" i="0" u="none" strike="noStrike" dirty="0">
                <a:solidFill>
                  <a:srgbClr val="000000"/>
                </a:solidFill>
                <a:effectLst/>
                <a:latin typeface="Aptos" panose="020B0004020202020204" pitchFamily="34" charset="0"/>
              </a:rPr>
              <a:t> by the established governance mechanism. </a:t>
            </a:r>
          </a:p>
          <a:p>
            <a:pPr algn="just" rtl="0">
              <a:spcBef>
                <a:spcPts val="0"/>
              </a:spcBef>
              <a:spcAft>
                <a:spcPts val="1200"/>
              </a:spcAft>
            </a:pPr>
            <a:r>
              <a:rPr lang="en-NZ" sz="2000" b="0" i="0" u="none" strike="noStrike" dirty="0">
                <a:solidFill>
                  <a:srgbClr val="000000"/>
                </a:solidFill>
                <a:effectLst/>
                <a:latin typeface="Aptos" panose="020B0004020202020204" pitchFamily="34" charset="0"/>
              </a:rPr>
              <a:t>The cross-referencing process should be completed at least once every four years, in alignment with the Tsunami Ready Recognition Programme renewal timeframe.</a:t>
            </a:r>
            <a:endParaRPr lang="en-NZ" sz="2000" i="0" u="none" strike="noStrike" dirty="0">
              <a:solidFill>
                <a:srgbClr val="000000"/>
              </a:solidFill>
              <a:latin typeface="Aptos" panose="020B0004020202020204" pitchFamily="34" charset="0"/>
            </a:endParaRPr>
          </a:p>
          <a:p>
            <a:pPr algn="just" rtl="0">
              <a:spcBef>
                <a:spcPts val="0"/>
              </a:spcBef>
              <a:spcAft>
                <a:spcPts val="1200"/>
              </a:spcAft>
            </a:pPr>
            <a:br>
              <a:rPr lang="en-NZ" sz="2000" dirty="0">
                <a:latin typeface="Aptos" panose="020B0004020202020204" pitchFamily="34" charset="0"/>
              </a:rPr>
            </a:br>
            <a:endParaRPr lang="en-NZ" sz="2000" dirty="0">
              <a:latin typeface="Aptos" panose="020B0004020202020204" pitchFamily="34" charset="0"/>
            </a:endParaRPr>
          </a:p>
        </p:txBody>
      </p:sp>
    </p:spTree>
    <p:extLst>
      <p:ext uri="{BB962C8B-B14F-4D97-AF65-F5344CB8AC3E}">
        <p14:creationId xmlns:p14="http://schemas.microsoft.com/office/powerpoint/2010/main" val="3131846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122274" y="411686"/>
            <a:ext cx="11947451" cy="584775"/>
          </a:xfrm>
          <a:prstGeom prst="rect">
            <a:avLst/>
          </a:prstGeom>
          <a:noFill/>
        </p:spPr>
        <p:txBody>
          <a:bodyPr wrap="square" rtlCol="0">
            <a:spAutoFit/>
          </a:bodyPr>
          <a:lstStyle/>
          <a:p>
            <a:r>
              <a:rPr lang="en-NZ" sz="3200">
                <a:solidFill>
                  <a:srgbClr val="0961A9"/>
                </a:solidFill>
                <a:latin typeface="Aptos ExtraBold" panose="020B0004020202020204" pitchFamily="34" charset="0"/>
              </a:rPr>
              <a:t>3. </a:t>
            </a:r>
            <a:r>
              <a:rPr lang="en-NZ" sz="3200" dirty="0">
                <a:solidFill>
                  <a:srgbClr val="0961A9"/>
                </a:solidFill>
                <a:latin typeface="Aptos ExtraBold" panose="020B0004020202020204" pitchFamily="34" charset="0"/>
              </a:rPr>
              <a:t>Reporting </a:t>
            </a: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9" name="TextBox 8">
            <a:extLst>
              <a:ext uri="{FF2B5EF4-FFF2-40B4-BE49-F238E27FC236}">
                <a16:creationId xmlns:a16="http://schemas.microsoft.com/office/drawing/2014/main" id="{16F6FFBE-0ADF-DF69-E0C2-782FF889BC74}"/>
              </a:ext>
            </a:extLst>
          </p:cNvPr>
          <p:cNvSpPr txBox="1"/>
          <p:nvPr/>
        </p:nvSpPr>
        <p:spPr>
          <a:xfrm>
            <a:off x="295938" y="1284085"/>
            <a:ext cx="11600122" cy="3139321"/>
          </a:xfrm>
          <a:prstGeom prst="rect">
            <a:avLst/>
          </a:prstGeom>
          <a:noFill/>
        </p:spPr>
        <p:txBody>
          <a:bodyPr wrap="square">
            <a:spAutoFit/>
          </a:bodyPr>
          <a:lstStyle/>
          <a:p>
            <a:pPr algn="just" rtl="0">
              <a:spcBef>
                <a:spcPts val="0"/>
              </a:spcBef>
              <a:spcAft>
                <a:spcPts val="1200"/>
              </a:spcAft>
            </a:pPr>
            <a:r>
              <a:rPr lang="en-NZ" sz="2000" b="0" i="0" u="none" strike="noStrike" dirty="0">
                <a:solidFill>
                  <a:srgbClr val="000000"/>
                </a:solidFill>
                <a:effectLst/>
                <a:latin typeface="Aptos" panose="020B0004020202020204" pitchFamily="34" charset="0"/>
              </a:rPr>
              <a:t>PTWS Member States should report the progress of the preparedness and resilience of at risk communities either through the Tsunami Ready Recognition Programme Implementation or through the equivalency approach through national reporting to the ICG. </a:t>
            </a:r>
            <a:endParaRPr lang="en-NZ" sz="2000" b="0" dirty="0">
              <a:effectLst/>
              <a:latin typeface="Aptos" panose="020B0004020202020204" pitchFamily="34" charset="0"/>
            </a:endParaRPr>
          </a:p>
          <a:p>
            <a:pPr algn="just" rtl="0">
              <a:spcBef>
                <a:spcPts val="0"/>
              </a:spcBef>
              <a:spcAft>
                <a:spcPts val="1200"/>
              </a:spcAft>
            </a:pPr>
            <a:r>
              <a:rPr lang="en-NZ" sz="2000" dirty="0">
                <a:solidFill>
                  <a:srgbClr val="000000"/>
                </a:solidFill>
                <a:latin typeface="Aptos" panose="020B0004020202020204" pitchFamily="34" charset="0"/>
              </a:rPr>
              <a:t>Ideally, these should be integrated with future PTWS KPI and National Reporting frameworks, but reporting could be along the lines of the following:</a:t>
            </a:r>
          </a:p>
          <a:p>
            <a:pPr algn="just" rtl="0">
              <a:spcBef>
                <a:spcPts val="0"/>
              </a:spcBef>
              <a:spcAft>
                <a:spcPts val="1200"/>
              </a:spcAft>
            </a:pPr>
            <a:endParaRPr lang="en-NZ" sz="2000" b="0" dirty="0">
              <a:effectLst/>
              <a:latin typeface="Aptos" panose="020B0004020202020204" pitchFamily="34" charset="0"/>
            </a:endParaRPr>
          </a:p>
          <a:p>
            <a:pPr algn="ctr"/>
            <a:r>
              <a:rPr lang="en-NZ" sz="2400" b="1" i="0" u="none" strike="noStrike" dirty="0">
                <a:solidFill>
                  <a:srgbClr val="0961A9"/>
                </a:solidFill>
                <a:effectLst/>
                <a:latin typeface="Aptos" panose="020B0004020202020204" pitchFamily="34" charset="0"/>
              </a:rPr>
              <a:t>What % of your at risk communities meet all of the </a:t>
            </a:r>
            <a:r>
              <a:rPr lang="en-NZ" sz="2400" b="1" dirty="0">
                <a:solidFill>
                  <a:srgbClr val="0961A9"/>
                </a:solidFill>
                <a:latin typeface="Aptos" panose="020B0004020202020204" pitchFamily="34" charset="0"/>
              </a:rPr>
              <a:t>indicators for ‘preparedness for and resiliency to tsunami’?</a:t>
            </a:r>
          </a:p>
        </p:txBody>
      </p:sp>
    </p:spTree>
    <p:extLst>
      <p:ext uri="{BB962C8B-B14F-4D97-AF65-F5344CB8AC3E}">
        <p14:creationId xmlns:p14="http://schemas.microsoft.com/office/powerpoint/2010/main" val="9987733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1412</TotalTime>
  <Words>1766</Words>
  <Application>Microsoft Office PowerPoint</Application>
  <PresentationFormat>Widescreen</PresentationFormat>
  <Paragraphs>182</Paragraphs>
  <Slides>17</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17</vt:i4>
      </vt:variant>
    </vt:vector>
  </HeadingPairs>
  <TitlesOfParts>
    <vt:vector size="26" baseType="lpstr">
      <vt:lpstr>Aptos</vt:lpstr>
      <vt:lpstr>Aptos Black</vt:lpstr>
      <vt:lpstr>Aptos ExtraBold</vt:lpstr>
      <vt:lpstr>Arial</vt:lpstr>
      <vt:lpstr>ArialMT</vt:lpstr>
      <vt:lpstr>Calibri</vt:lpstr>
      <vt:lpstr>Calibri Light</vt:lpstr>
      <vt:lpstr>Office Theme</vt:lpstr>
      <vt:lpstr>Title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Central Agencies Shared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Fromont [NEMA]</dc:creator>
  <cp:lastModifiedBy>Ashleigh Fromont [NEMA]</cp:lastModifiedBy>
  <cp:revision>18</cp:revision>
  <dcterms:created xsi:type="dcterms:W3CDTF">2024-07-10T01:00:56Z</dcterms:created>
  <dcterms:modified xsi:type="dcterms:W3CDTF">2024-09-16T23:46:20Z</dcterms:modified>
</cp:coreProperties>
</file>