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5" r:id="rId2"/>
  </p:sldMasterIdLst>
  <p:notesMasterIdLst>
    <p:notesMasterId r:id="rId10"/>
  </p:notesMasterIdLst>
  <p:sldIdLst>
    <p:sldId id="310" r:id="rId3"/>
    <p:sldId id="326" r:id="rId4"/>
    <p:sldId id="3368" r:id="rId5"/>
    <p:sldId id="321" r:id="rId6"/>
    <p:sldId id="259" r:id="rId7"/>
    <p:sldId id="3365" r:id="rId8"/>
    <p:sldId id="336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348F9A-B65F-EE66-CE78-F87EBD689672}" name="Ashleigh Fromont [NEMA]" initials="AF[" userId="S::Ashleigh.Fromont@nema.govt.nz::d8ad61a2-0a38-4ee0-8d25-a7fe3a3d84b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2C6894"/>
    <a:srgbClr val="37729B"/>
    <a:srgbClr val="3B7AA5"/>
    <a:srgbClr val="3F83B0"/>
    <a:srgbClr val="0961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D77152-34D1-4855-8DB0-13D5BF2114ED}" v="50" dt="2025-01-28T02:54:19.2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95" autoAdjust="0"/>
    <p:restoredTop sz="83165" autoAdjust="0"/>
  </p:normalViewPr>
  <p:slideViewPr>
    <p:cSldViewPr snapToGrid="0">
      <p:cViewPr varScale="1">
        <p:scale>
          <a:sx n="94" d="100"/>
          <a:sy n="94" d="100"/>
        </p:scale>
        <p:origin x="92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7324B-AD87-4206-AD69-A90F22073BB6}" type="datetimeFigureOut">
              <a:rPr lang="en-NZ" smtClean="0"/>
              <a:t>20/02/25</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25B7E-3D44-4E40-B0D2-55A8E9414320}" type="slidenum">
              <a:rPr lang="en-NZ" smtClean="0"/>
              <a:t>‹#›</a:t>
            </a:fld>
            <a:endParaRPr lang="en-NZ"/>
          </a:p>
        </p:txBody>
      </p:sp>
    </p:spTree>
    <p:extLst>
      <p:ext uri="{BB962C8B-B14F-4D97-AF65-F5344CB8AC3E}">
        <p14:creationId xmlns:p14="http://schemas.microsoft.com/office/powerpoint/2010/main" val="2902582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a:t>
            </a:fld>
            <a:endParaRPr lang="en-NZ"/>
          </a:p>
        </p:txBody>
      </p:sp>
    </p:spTree>
    <p:extLst>
      <p:ext uri="{BB962C8B-B14F-4D97-AF65-F5344CB8AC3E}">
        <p14:creationId xmlns:p14="http://schemas.microsoft.com/office/powerpoint/2010/main" val="2669670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6754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Some PTWS member states have TR communities in other ocean basins (e.g. Indonesia, Honduras, Nicaragua)</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3742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dirty="0">
                <a:latin typeface="Aptos" panose="020B0004020202020204" pitchFamily="34" charset="0"/>
              </a:rPr>
              <a:t>For 2025, this will be covered by the PTWS Capacity Assessment survey, and we would aim to build off this in subsequent years. </a:t>
            </a:r>
          </a:p>
        </p:txBody>
      </p:sp>
      <p:sp>
        <p:nvSpPr>
          <p:cNvPr id="4" name="Slide Number Placeholder 3"/>
          <p:cNvSpPr>
            <a:spLocks noGrp="1"/>
          </p:cNvSpPr>
          <p:nvPr>
            <p:ph type="sldNum" sz="quarter" idx="5"/>
          </p:nvPr>
        </p:nvSpPr>
        <p:spPr/>
        <p:txBody>
          <a:bodyPr/>
          <a:lstStyle/>
          <a:p>
            <a:fld id="{8FC25B7E-3D44-4E40-B0D2-55A8E9414320}" type="slidenum">
              <a:rPr lang="en-NZ" smtClean="0"/>
              <a:t>4</a:t>
            </a:fld>
            <a:endParaRPr lang="en-NZ"/>
          </a:p>
        </p:txBody>
      </p:sp>
    </p:spTree>
    <p:extLst>
      <p:ext uri="{BB962C8B-B14F-4D97-AF65-F5344CB8AC3E}">
        <p14:creationId xmlns:p14="http://schemas.microsoft.com/office/powerpoint/2010/main" val="2738426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5</a:t>
            </a:fld>
            <a:endParaRPr lang="en-NZ"/>
          </a:p>
        </p:txBody>
      </p:sp>
    </p:spTree>
    <p:extLst>
      <p:ext uri="{BB962C8B-B14F-4D97-AF65-F5344CB8AC3E}">
        <p14:creationId xmlns:p14="http://schemas.microsoft.com/office/powerpoint/2010/main" val="1386526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6</a:t>
            </a:fld>
            <a:endParaRPr lang="en-NZ"/>
          </a:p>
        </p:txBody>
      </p:sp>
    </p:spTree>
    <p:extLst>
      <p:ext uri="{BB962C8B-B14F-4D97-AF65-F5344CB8AC3E}">
        <p14:creationId xmlns:p14="http://schemas.microsoft.com/office/powerpoint/2010/main" val="1083824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7</a:t>
            </a:fld>
            <a:endParaRPr lang="en-NZ"/>
          </a:p>
        </p:txBody>
      </p:sp>
    </p:spTree>
    <p:extLst>
      <p:ext uri="{BB962C8B-B14F-4D97-AF65-F5344CB8AC3E}">
        <p14:creationId xmlns:p14="http://schemas.microsoft.com/office/powerpoint/2010/main" val="3516751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C681C-93F4-B88C-8F6E-298B178DE2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482B87-08DB-22F0-3BFF-9FCB5C7A5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3A0B1D2-9DBA-7B75-EE87-D8906227F760}"/>
              </a:ext>
            </a:extLst>
          </p:cNvPr>
          <p:cNvSpPr>
            <a:spLocks noGrp="1"/>
          </p:cNvSpPr>
          <p:nvPr>
            <p:ph type="dt" sz="half" idx="10"/>
          </p:nvPr>
        </p:nvSpPr>
        <p:spPr/>
        <p:txBody>
          <a:bodyPr/>
          <a:lstStyle/>
          <a:p>
            <a:fld id="{89EAB04D-218E-4515-90E8-69DA1A6E0DB5}" type="datetimeFigureOut">
              <a:rPr lang="en-NZ" smtClean="0"/>
              <a:t>20/02/25</a:t>
            </a:fld>
            <a:endParaRPr lang="en-NZ"/>
          </a:p>
        </p:txBody>
      </p:sp>
      <p:sp>
        <p:nvSpPr>
          <p:cNvPr id="5" name="Footer Placeholder 4">
            <a:extLst>
              <a:ext uri="{FF2B5EF4-FFF2-40B4-BE49-F238E27FC236}">
                <a16:creationId xmlns:a16="http://schemas.microsoft.com/office/drawing/2014/main" id="{12BBD4EB-AECB-0206-E567-282A7A3A23D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B546C6-969B-38DB-B33A-097FF5AF729C}"/>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59303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C852E-C57C-481A-1449-94B8A48004DB}"/>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9BD7AA2-BBF9-E52C-D0E4-55C737667D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A8A163D-AB0F-C98E-8FC8-1FE29F651EA9}"/>
              </a:ext>
            </a:extLst>
          </p:cNvPr>
          <p:cNvSpPr>
            <a:spLocks noGrp="1"/>
          </p:cNvSpPr>
          <p:nvPr>
            <p:ph type="dt" sz="half" idx="10"/>
          </p:nvPr>
        </p:nvSpPr>
        <p:spPr/>
        <p:txBody>
          <a:bodyPr/>
          <a:lstStyle/>
          <a:p>
            <a:fld id="{89EAB04D-218E-4515-90E8-69DA1A6E0DB5}" type="datetimeFigureOut">
              <a:rPr lang="en-NZ" smtClean="0"/>
              <a:t>20/02/25</a:t>
            </a:fld>
            <a:endParaRPr lang="en-NZ"/>
          </a:p>
        </p:txBody>
      </p:sp>
      <p:sp>
        <p:nvSpPr>
          <p:cNvPr id="5" name="Footer Placeholder 4">
            <a:extLst>
              <a:ext uri="{FF2B5EF4-FFF2-40B4-BE49-F238E27FC236}">
                <a16:creationId xmlns:a16="http://schemas.microsoft.com/office/drawing/2014/main" id="{178796CE-DE31-F600-94E0-084A5853F68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EA342161-DECF-362E-99C0-84912A4DE7A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73518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449FEF-A1FE-FC5B-C718-F3F871B932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AFE18774-C756-6918-6502-C115A7D025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5EEF02F-EA61-C6AC-C4A3-60E6068B7801}"/>
              </a:ext>
            </a:extLst>
          </p:cNvPr>
          <p:cNvSpPr>
            <a:spLocks noGrp="1"/>
          </p:cNvSpPr>
          <p:nvPr>
            <p:ph type="dt" sz="half" idx="10"/>
          </p:nvPr>
        </p:nvSpPr>
        <p:spPr/>
        <p:txBody>
          <a:bodyPr/>
          <a:lstStyle/>
          <a:p>
            <a:fld id="{89EAB04D-218E-4515-90E8-69DA1A6E0DB5}" type="datetimeFigureOut">
              <a:rPr lang="en-NZ" smtClean="0"/>
              <a:t>20/02/25</a:t>
            </a:fld>
            <a:endParaRPr lang="en-NZ"/>
          </a:p>
        </p:txBody>
      </p:sp>
      <p:sp>
        <p:nvSpPr>
          <p:cNvPr id="5" name="Footer Placeholder 4">
            <a:extLst>
              <a:ext uri="{FF2B5EF4-FFF2-40B4-BE49-F238E27FC236}">
                <a16:creationId xmlns:a16="http://schemas.microsoft.com/office/drawing/2014/main" id="{DEA41C60-1669-EDA0-8F70-85924945003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9D42471-8C74-01A3-B2D6-8732DF6E3B9F}"/>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509160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E3D22E-9E87-44AB-8271-F20F01B1E9E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8B8889A-14BB-4588-B51D-F39E6FE882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5A11A1D-BF23-4B7E-AD73-A795DD068C89}"/>
              </a:ext>
            </a:extLst>
          </p:cNvPr>
          <p:cNvSpPr>
            <a:spLocks noGrp="1"/>
          </p:cNvSpPr>
          <p:nvPr>
            <p:ph type="dt" sz="half" idx="10"/>
          </p:nvPr>
        </p:nvSpPr>
        <p:spPr/>
        <p:txBody>
          <a:bodyPr/>
          <a:lstStyle/>
          <a:p>
            <a:fld id="{1E1B93C7-32A8-46AF-A8DC-4EC17259C349}" type="datetimeFigureOut">
              <a:rPr lang="fr-FR" smtClean="0"/>
              <a:t>20/02/2025</a:t>
            </a:fld>
            <a:endParaRPr lang="fr-FR"/>
          </a:p>
        </p:txBody>
      </p:sp>
      <p:sp>
        <p:nvSpPr>
          <p:cNvPr id="5" name="Espace réservé du pied de page 4">
            <a:extLst>
              <a:ext uri="{FF2B5EF4-FFF2-40B4-BE49-F238E27FC236}">
                <a16:creationId xmlns:a16="http://schemas.microsoft.com/office/drawing/2014/main" id="{23EED3F1-8736-413F-B080-23394516D7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34AF0C-3BFA-42DA-B2AC-61CA57EA9F3E}"/>
              </a:ext>
            </a:extLst>
          </p:cNvPr>
          <p:cNvSpPr>
            <a:spLocks noGrp="1"/>
          </p:cNvSpPr>
          <p:nvPr>
            <p:ph type="sldNum" sz="quarter" idx="12"/>
          </p:nvPr>
        </p:nvSpPr>
        <p:spPr/>
        <p:txBody>
          <a:bodyPr/>
          <a:lstStyle/>
          <a:p>
            <a:fld id="{D9A9652F-599E-4FEE-9697-6DF6F6741C5E}" type="slidenum">
              <a:rPr lang="fr-FR" smtClean="0"/>
              <a:t>‹#›</a:t>
            </a:fld>
            <a:endParaRPr lang="fr-FR"/>
          </a:p>
        </p:txBody>
      </p:sp>
    </p:spTree>
    <p:extLst>
      <p:ext uri="{BB962C8B-B14F-4D97-AF65-F5344CB8AC3E}">
        <p14:creationId xmlns:p14="http://schemas.microsoft.com/office/powerpoint/2010/main" val="1532843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9B4D1AF-CA40-5174-68F3-A56D10D8EBB5}"/>
              </a:ext>
            </a:extLst>
          </p:cNvPr>
          <p:cNvGrpSpPr/>
          <p:nvPr userDrawn="1"/>
        </p:nvGrpSpPr>
        <p:grpSpPr>
          <a:xfrm>
            <a:off x="5053782" y="2202427"/>
            <a:ext cx="1238860" cy="2605548"/>
            <a:chOff x="5053781" y="2202426"/>
            <a:chExt cx="1238860" cy="2605548"/>
          </a:xfrm>
        </p:grpSpPr>
        <p:cxnSp>
          <p:nvCxnSpPr>
            <p:cNvPr id="3" name="Straight Connector 2">
              <a:extLst>
                <a:ext uri="{FF2B5EF4-FFF2-40B4-BE49-F238E27FC236}">
                  <a16:creationId xmlns:a16="http://schemas.microsoft.com/office/drawing/2014/main" id="{5F4883C4-8C13-38B1-5C05-254523F8BD81}"/>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816C7B7-A43C-9606-F962-E8DA26E442CF}"/>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12" name="Picture 11">
            <a:extLst>
              <a:ext uri="{FF2B5EF4-FFF2-40B4-BE49-F238E27FC236}">
                <a16:creationId xmlns:a16="http://schemas.microsoft.com/office/drawing/2014/main" id="{EF3C1BF3-AA08-9B48-9529-D46C1EE2AF7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367682" y="121025"/>
            <a:ext cx="1673113" cy="1201279"/>
          </a:xfrm>
          <a:prstGeom prst="rect">
            <a:avLst/>
          </a:prstGeom>
        </p:spPr>
      </p:pic>
    </p:spTree>
    <p:extLst>
      <p:ext uri="{BB962C8B-B14F-4D97-AF65-F5344CB8AC3E}">
        <p14:creationId xmlns:p14="http://schemas.microsoft.com/office/powerpoint/2010/main" val="492746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7E7D2-B645-9B9F-A78D-6B51662F0DF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790E46D7-6C97-90DD-57E5-CB2D66EFE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4BF9886-967C-BF1D-CB02-F6DDE5BE5661}"/>
              </a:ext>
            </a:extLst>
          </p:cNvPr>
          <p:cNvSpPr>
            <a:spLocks noGrp="1"/>
          </p:cNvSpPr>
          <p:nvPr>
            <p:ph type="dt" sz="half" idx="10"/>
          </p:nvPr>
        </p:nvSpPr>
        <p:spPr/>
        <p:txBody>
          <a:bodyPr/>
          <a:lstStyle/>
          <a:p>
            <a:fld id="{89EAB04D-218E-4515-90E8-69DA1A6E0DB5}" type="datetimeFigureOut">
              <a:rPr lang="en-NZ" smtClean="0"/>
              <a:t>20/02/25</a:t>
            </a:fld>
            <a:endParaRPr lang="en-NZ"/>
          </a:p>
        </p:txBody>
      </p:sp>
      <p:sp>
        <p:nvSpPr>
          <p:cNvPr id="5" name="Footer Placeholder 4">
            <a:extLst>
              <a:ext uri="{FF2B5EF4-FFF2-40B4-BE49-F238E27FC236}">
                <a16:creationId xmlns:a16="http://schemas.microsoft.com/office/drawing/2014/main" id="{DA0475A3-2418-00C5-44AA-BFC36FA6C43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3EF486F-5291-084E-EFF2-6D74A681485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9446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D1909-4FBD-0D47-44F9-24DBAA8AFA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BD490513-D449-A7CF-87C1-98FF30DC6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CA399D-62AD-729F-DA4F-B3825E233510}"/>
              </a:ext>
            </a:extLst>
          </p:cNvPr>
          <p:cNvSpPr>
            <a:spLocks noGrp="1"/>
          </p:cNvSpPr>
          <p:nvPr>
            <p:ph type="dt" sz="half" idx="10"/>
          </p:nvPr>
        </p:nvSpPr>
        <p:spPr/>
        <p:txBody>
          <a:bodyPr/>
          <a:lstStyle/>
          <a:p>
            <a:fld id="{89EAB04D-218E-4515-90E8-69DA1A6E0DB5}" type="datetimeFigureOut">
              <a:rPr lang="en-NZ" smtClean="0"/>
              <a:t>20/02/25</a:t>
            </a:fld>
            <a:endParaRPr lang="en-NZ"/>
          </a:p>
        </p:txBody>
      </p:sp>
      <p:sp>
        <p:nvSpPr>
          <p:cNvPr id="5" name="Footer Placeholder 4">
            <a:extLst>
              <a:ext uri="{FF2B5EF4-FFF2-40B4-BE49-F238E27FC236}">
                <a16:creationId xmlns:a16="http://schemas.microsoft.com/office/drawing/2014/main" id="{1CA476B0-0EB3-880F-F3DF-7801FEE6BD2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2371111-77A6-0D1E-AF4A-B97A94C3C64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97107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5A5A-A340-A34E-0574-5F587DC9830C}"/>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22463D1-6318-1EE8-24EF-A1AB0AAB3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55152C4E-5D8A-4E7D-2A06-FB4CD521BB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73C6136-B3FD-606A-5D4A-B5396E8F5F26}"/>
              </a:ext>
            </a:extLst>
          </p:cNvPr>
          <p:cNvSpPr>
            <a:spLocks noGrp="1"/>
          </p:cNvSpPr>
          <p:nvPr>
            <p:ph type="dt" sz="half" idx="10"/>
          </p:nvPr>
        </p:nvSpPr>
        <p:spPr/>
        <p:txBody>
          <a:bodyPr/>
          <a:lstStyle/>
          <a:p>
            <a:fld id="{89EAB04D-218E-4515-90E8-69DA1A6E0DB5}" type="datetimeFigureOut">
              <a:rPr lang="en-NZ" smtClean="0"/>
              <a:t>20/02/25</a:t>
            </a:fld>
            <a:endParaRPr lang="en-NZ"/>
          </a:p>
        </p:txBody>
      </p:sp>
      <p:sp>
        <p:nvSpPr>
          <p:cNvPr id="6" name="Footer Placeholder 5">
            <a:extLst>
              <a:ext uri="{FF2B5EF4-FFF2-40B4-BE49-F238E27FC236}">
                <a16:creationId xmlns:a16="http://schemas.microsoft.com/office/drawing/2014/main" id="{627D915A-6236-8D2F-3231-ABA24E6B346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3F74067-2CD7-4A77-A60D-117659DA596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410348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89956-8021-2D55-DF40-1EDFB249A6DA}"/>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A13D5FF-6154-4940-C0DF-ED12CE838E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D1878-F973-3DF5-EB58-EAAC0E17DA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0DA5FE69-45AF-94D7-0AD8-B48DBC8085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3B610D-CB42-4BB8-26C4-8CDD2324DF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240103CD-3365-5214-CBF7-9FDA7CEF136B}"/>
              </a:ext>
            </a:extLst>
          </p:cNvPr>
          <p:cNvSpPr>
            <a:spLocks noGrp="1"/>
          </p:cNvSpPr>
          <p:nvPr>
            <p:ph type="dt" sz="half" idx="10"/>
          </p:nvPr>
        </p:nvSpPr>
        <p:spPr/>
        <p:txBody>
          <a:bodyPr/>
          <a:lstStyle/>
          <a:p>
            <a:fld id="{89EAB04D-218E-4515-90E8-69DA1A6E0DB5}" type="datetimeFigureOut">
              <a:rPr lang="en-NZ" smtClean="0"/>
              <a:t>20/02/25</a:t>
            </a:fld>
            <a:endParaRPr lang="en-NZ"/>
          </a:p>
        </p:txBody>
      </p:sp>
      <p:sp>
        <p:nvSpPr>
          <p:cNvPr id="8" name="Footer Placeholder 7">
            <a:extLst>
              <a:ext uri="{FF2B5EF4-FFF2-40B4-BE49-F238E27FC236}">
                <a16:creationId xmlns:a16="http://schemas.microsoft.com/office/drawing/2014/main" id="{A813D81B-9E4B-0355-16B5-1C00848B4D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72538E62-0293-681A-9DFB-C60528FAD064}"/>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7329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E2CD-E204-4913-A6D2-EA2429AC08F2}"/>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2418B10-209E-8204-1AAF-994EE8C93C21}"/>
              </a:ext>
            </a:extLst>
          </p:cNvPr>
          <p:cNvSpPr>
            <a:spLocks noGrp="1"/>
          </p:cNvSpPr>
          <p:nvPr>
            <p:ph type="dt" sz="half" idx="10"/>
          </p:nvPr>
        </p:nvSpPr>
        <p:spPr/>
        <p:txBody>
          <a:bodyPr/>
          <a:lstStyle/>
          <a:p>
            <a:fld id="{89EAB04D-218E-4515-90E8-69DA1A6E0DB5}" type="datetimeFigureOut">
              <a:rPr lang="en-NZ" smtClean="0"/>
              <a:t>20/02/25</a:t>
            </a:fld>
            <a:endParaRPr lang="en-NZ"/>
          </a:p>
        </p:txBody>
      </p:sp>
      <p:sp>
        <p:nvSpPr>
          <p:cNvPr id="4" name="Footer Placeholder 3">
            <a:extLst>
              <a:ext uri="{FF2B5EF4-FFF2-40B4-BE49-F238E27FC236}">
                <a16:creationId xmlns:a16="http://schemas.microsoft.com/office/drawing/2014/main" id="{8A6D1B8E-1804-8AEE-9799-924AF7DBFC69}"/>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FB43067C-6020-B05C-D94C-0C9D2B9A8037}"/>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74154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5DC2AA-9F51-1CB0-B19A-FD239E72319D}"/>
              </a:ext>
            </a:extLst>
          </p:cNvPr>
          <p:cNvSpPr>
            <a:spLocks noGrp="1"/>
          </p:cNvSpPr>
          <p:nvPr>
            <p:ph type="dt" sz="half" idx="10"/>
          </p:nvPr>
        </p:nvSpPr>
        <p:spPr/>
        <p:txBody>
          <a:bodyPr/>
          <a:lstStyle/>
          <a:p>
            <a:fld id="{89EAB04D-218E-4515-90E8-69DA1A6E0DB5}" type="datetimeFigureOut">
              <a:rPr lang="en-NZ" smtClean="0"/>
              <a:t>20/02/25</a:t>
            </a:fld>
            <a:endParaRPr lang="en-NZ"/>
          </a:p>
        </p:txBody>
      </p:sp>
      <p:sp>
        <p:nvSpPr>
          <p:cNvPr id="3" name="Footer Placeholder 2">
            <a:extLst>
              <a:ext uri="{FF2B5EF4-FFF2-40B4-BE49-F238E27FC236}">
                <a16:creationId xmlns:a16="http://schemas.microsoft.com/office/drawing/2014/main" id="{EC7BBD60-94A6-9045-E2A2-1043DDD0AD96}"/>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6F1F6C7-82EF-3246-16DF-9B512284609A}"/>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18026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5759C-CEB8-C820-4914-E863465F6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FE35F002-EF47-8787-5A0E-2550D3331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3E5499AB-1BD2-F249-F5CD-BF2712F9E2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BAF179-0D10-6253-CCE3-FD0B630EB241}"/>
              </a:ext>
            </a:extLst>
          </p:cNvPr>
          <p:cNvSpPr>
            <a:spLocks noGrp="1"/>
          </p:cNvSpPr>
          <p:nvPr>
            <p:ph type="dt" sz="half" idx="10"/>
          </p:nvPr>
        </p:nvSpPr>
        <p:spPr/>
        <p:txBody>
          <a:bodyPr/>
          <a:lstStyle/>
          <a:p>
            <a:fld id="{89EAB04D-218E-4515-90E8-69DA1A6E0DB5}" type="datetimeFigureOut">
              <a:rPr lang="en-NZ" smtClean="0"/>
              <a:t>20/02/25</a:t>
            </a:fld>
            <a:endParaRPr lang="en-NZ"/>
          </a:p>
        </p:txBody>
      </p:sp>
      <p:sp>
        <p:nvSpPr>
          <p:cNvPr id="6" name="Footer Placeholder 5">
            <a:extLst>
              <a:ext uri="{FF2B5EF4-FFF2-40B4-BE49-F238E27FC236}">
                <a16:creationId xmlns:a16="http://schemas.microsoft.com/office/drawing/2014/main" id="{A7BBFB3F-B9A1-2649-BB47-81953740BAA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7366C61-CA4B-A8B7-52B2-52A5E6FDB59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37653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732F9-BDAC-BD01-37B2-31F657F78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741722FB-34ED-F01C-0F74-BF07EA6834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5CDB569D-6612-4D7D-38A9-86B3D17BA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96426F-9053-2F0E-BC46-39F6BE1E4815}"/>
              </a:ext>
            </a:extLst>
          </p:cNvPr>
          <p:cNvSpPr>
            <a:spLocks noGrp="1"/>
          </p:cNvSpPr>
          <p:nvPr>
            <p:ph type="dt" sz="half" idx="10"/>
          </p:nvPr>
        </p:nvSpPr>
        <p:spPr/>
        <p:txBody>
          <a:bodyPr/>
          <a:lstStyle/>
          <a:p>
            <a:fld id="{89EAB04D-218E-4515-90E8-69DA1A6E0DB5}" type="datetimeFigureOut">
              <a:rPr lang="en-NZ" smtClean="0"/>
              <a:t>20/02/25</a:t>
            </a:fld>
            <a:endParaRPr lang="en-NZ"/>
          </a:p>
        </p:txBody>
      </p:sp>
      <p:sp>
        <p:nvSpPr>
          <p:cNvPr id="6" name="Footer Placeholder 5">
            <a:extLst>
              <a:ext uri="{FF2B5EF4-FFF2-40B4-BE49-F238E27FC236}">
                <a16:creationId xmlns:a16="http://schemas.microsoft.com/office/drawing/2014/main" id="{396B356D-189E-B857-7554-614DA2B3825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6F759B3-0A91-A2B3-5370-84FFBB0BC17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05172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50777-CDA2-0E07-9F8F-AB1A4813D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4F4E32D-7F55-8B2A-8999-DA1D4AFE4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F44E93A-D8E9-67E2-4D0A-95A14ED67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AB04D-218E-4515-90E8-69DA1A6E0DB5}" type="datetimeFigureOut">
              <a:rPr lang="en-NZ" smtClean="0"/>
              <a:t>20/02/25</a:t>
            </a:fld>
            <a:endParaRPr lang="en-NZ"/>
          </a:p>
        </p:txBody>
      </p:sp>
      <p:sp>
        <p:nvSpPr>
          <p:cNvPr id="5" name="Footer Placeholder 4">
            <a:extLst>
              <a:ext uri="{FF2B5EF4-FFF2-40B4-BE49-F238E27FC236}">
                <a16:creationId xmlns:a16="http://schemas.microsoft.com/office/drawing/2014/main" id="{45EFE047-F7F6-755F-CCA0-DEFA84F62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93F86A-D48B-594E-838D-270F04EEA9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ECF00-8E69-4F8D-AF2E-BD18219ABB32}" type="slidenum">
              <a:rPr lang="en-NZ" smtClean="0"/>
              <a:t>‹#›</a:t>
            </a:fld>
            <a:endParaRPr lang="en-NZ"/>
          </a:p>
        </p:txBody>
      </p:sp>
    </p:spTree>
    <p:extLst>
      <p:ext uri="{BB962C8B-B14F-4D97-AF65-F5344CB8AC3E}">
        <p14:creationId xmlns:p14="http://schemas.microsoft.com/office/powerpoint/2010/main" val="2519543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97117-F3A1-41B5-B5A5-0FD5A7D43CA4}" type="slidenum">
              <a:rPr lang="fr-FR" smtClean="0"/>
              <a:t>‹#›</a:t>
            </a:fld>
            <a:endParaRPr lang="fr-FR"/>
          </a:p>
        </p:txBody>
      </p:sp>
      <p:pic>
        <p:nvPicPr>
          <p:cNvPr id="9" name="Picture 8"/>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10071545" y="216363"/>
            <a:ext cx="1999700" cy="951923"/>
          </a:xfrm>
          <a:prstGeom prst="rect">
            <a:avLst/>
          </a:prstGeom>
        </p:spPr>
      </p:pic>
      <p:sp>
        <p:nvSpPr>
          <p:cNvPr id="10" name="Rectangle"/>
          <p:cNvSpPr/>
          <p:nvPr userDrawn="1"/>
        </p:nvSpPr>
        <p:spPr>
          <a:xfrm rot="5400000">
            <a:off x="1721007" y="3812569"/>
            <a:ext cx="1639615" cy="110484"/>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sp>
        <p:nvSpPr>
          <p:cNvPr id="11" name="Rectangle 10"/>
          <p:cNvSpPr/>
          <p:nvPr userDrawn="1"/>
        </p:nvSpPr>
        <p:spPr>
          <a:xfrm>
            <a:off x="0" y="-7428"/>
            <a:ext cx="12192000" cy="6858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2" name="Rectangle">
            <a:extLst>
              <a:ext uri="{FF2B5EF4-FFF2-40B4-BE49-F238E27FC236}">
                <a16:creationId xmlns:a16="http://schemas.microsoft.com/office/drawing/2014/main" id="{21257D7F-3656-47C9-B5F0-D20A647BD6E3}"/>
              </a:ext>
            </a:extLst>
          </p:cNvPr>
          <p:cNvSpPr/>
          <p:nvPr userDrawn="1"/>
        </p:nvSpPr>
        <p:spPr>
          <a:xfrm rot="5400000">
            <a:off x="4884290" y="3379882"/>
            <a:ext cx="2423423" cy="98239"/>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pic>
        <p:nvPicPr>
          <p:cNvPr id="2" name="Picture 1">
            <a:extLst>
              <a:ext uri="{FF2B5EF4-FFF2-40B4-BE49-F238E27FC236}">
                <a16:creationId xmlns:a16="http://schemas.microsoft.com/office/drawing/2014/main" id="{DF983F3D-55AB-9F63-24E2-89F0ECD44AB5}"/>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3258720670"/>
      </p:ext>
    </p:extLst>
  </p:cSld>
  <p:clrMap bg1="lt1" tx1="dk1" bg2="lt2" tx2="dk2" accent1="accent1" accent2="accent2" accent3="accent3" accent4="accent4" accent5="accent5" accent6="accent6" hlink="hlink" folHlink="folHlink"/>
  <p:sldLayoutIdLst>
    <p:sldLayoutId id="2147483679" r:id="rId1"/>
    <p:sldLayoutId id="2147483680" r:id="rId2"/>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oceanexpert.org/event/3920"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9.sv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131135"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solidFill>
                  <a:srgbClr val="FFFF00"/>
                </a:solidFill>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8854033" y="0"/>
              <a:ext cx="3337966" cy="12673"/>
            </a:xfrm>
            <a:prstGeom prst="rect">
              <a:avLst/>
            </a:prstGeom>
            <a:noFill/>
          </p:spPr>
          <p:txBody>
            <a:bodyPr wrap="none" rtlCol="0">
              <a:spAutoFit/>
            </a:bodyPr>
            <a:lstStyle/>
            <a:p>
              <a:pPr algn="r"/>
              <a:r>
                <a:rPr lang="mi-NZ" sz="1400" b="1" dirty="0">
                  <a:solidFill>
                    <a:srgbClr val="FFFF00"/>
                  </a:solidFill>
                  <a:latin typeface="Aptos Black" panose="020F0502020204030204" pitchFamily="34" charset="0"/>
                </a:rPr>
                <a:t>TOWS TTDMP Meeting, February 2025</a:t>
              </a:r>
              <a:endParaRPr lang="en-NZ" sz="1400" b="1" dirty="0">
                <a:solidFill>
                  <a:srgbClr val="FFFF00"/>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2024525" y="1468988"/>
            <a:ext cx="8052269" cy="1015663"/>
          </a:xfrm>
          <a:prstGeom prst="rect">
            <a:avLst/>
          </a:prstGeom>
          <a:noFill/>
        </p:spPr>
        <p:txBody>
          <a:bodyPr wrap="none" rtlCol="0">
            <a:spAutoFit/>
          </a:bodyPr>
          <a:lstStyle/>
          <a:p>
            <a:pPr algn="ctr"/>
            <a:r>
              <a:rPr lang="mi-NZ" sz="6000" b="1" dirty="0">
                <a:solidFill>
                  <a:schemeClr val="bg1"/>
                </a:solidFill>
                <a:latin typeface="Aptos Black" panose="020F0502020204030204" pitchFamily="34" charset="0"/>
              </a:rPr>
              <a:t>PTWS Tsunami </a:t>
            </a:r>
            <a:r>
              <a:rPr lang="mi-NZ" sz="6000" b="1" dirty="0" err="1">
                <a:solidFill>
                  <a:schemeClr val="bg1"/>
                </a:solidFill>
                <a:latin typeface="Aptos Black" panose="020F0502020204030204" pitchFamily="34" charset="0"/>
              </a:rPr>
              <a:t>Ready</a:t>
            </a:r>
            <a:r>
              <a:rPr lang="mi-NZ" sz="6000" b="1" dirty="0">
                <a:solidFill>
                  <a:schemeClr val="bg1"/>
                </a:solidFill>
                <a:latin typeface="Aptos Black" panose="020F0502020204030204" pitchFamily="34" charset="0"/>
              </a:rPr>
              <a:t> </a:t>
            </a:r>
            <a:endParaRPr lang="en-NZ" sz="6000" b="1" dirty="0">
              <a:solidFill>
                <a:schemeClr val="bg1"/>
              </a:solidFill>
              <a:latin typeface="Aptos Black" panose="020F0502020204030204" pitchFamily="34" charset="0"/>
            </a:endParaRPr>
          </a:p>
        </p:txBody>
      </p:sp>
      <p:sp>
        <p:nvSpPr>
          <p:cNvPr id="4" name="TextBox 3">
            <a:extLst>
              <a:ext uri="{FF2B5EF4-FFF2-40B4-BE49-F238E27FC236}">
                <a16:creationId xmlns:a16="http://schemas.microsoft.com/office/drawing/2014/main" id="{3C4A8378-8E45-7F3D-0772-0F447E8BC9E5}"/>
              </a:ext>
            </a:extLst>
          </p:cNvPr>
          <p:cNvSpPr txBox="1"/>
          <p:nvPr/>
        </p:nvSpPr>
        <p:spPr>
          <a:xfrm>
            <a:off x="0" y="1176859"/>
            <a:ext cx="12257568"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3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sp>
        <p:nvSpPr>
          <p:cNvPr id="6" name="TextBox 5">
            <a:extLst>
              <a:ext uri="{FF2B5EF4-FFF2-40B4-BE49-F238E27FC236}">
                <a16:creationId xmlns:a16="http://schemas.microsoft.com/office/drawing/2014/main" id="{875A9050-0E1A-A0EE-134E-314FC47EB396}"/>
              </a:ext>
            </a:extLst>
          </p:cNvPr>
          <p:cNvSpPr txBox="1"/>
          <p:nvPr/>
        </p:nvSpPr>
        <p:spPr>
          <a:xfrm>
            <a:off x="2575250" y="5238780"/>
            <a:ext cx="9240970" cy="1908215"/>
          </a:xfrm>
          <a:prstGeom prst="rect">
            <a:avLst/>
          </a:prstGeom>
          <a:noFill/>
        </p:spPr>
        <p:txBody>
          <a:bodyPr wrap="square">
            <a:spAutoFit/>
          </a:bodyPr>
          <a:lstStyle/>
          <a:p>
            <a:pPr algn="r"/>
            <a:endPar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algn="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PTWS WG 3 on </a:t>
            </a:r>
            <a:r>
              <a:rPr lang="en-US" sz="1800" b="1" dirty="0">
                <a:solidFill>
                  <a:srgbClr val="FFFF00"/>
                </a:solidFill>
                <a:effectLst/>
                <a:latin typeface="Arial" panose="020B0604020202020204" pitchFamily="34" charset="0"/>
              </a:rPr>
              <a:t>Disaster Risk Management and Preparedness</a:t>
            </a:r>
            <a:r>
              <a:rPr lang="en-US" sz="1800" b="1" dirty="0">
                <a:effectLst/>
                <a:latin typeface="Arial" panose="020B0604020202020204" pitchFamily="34" charset="0"/>
              </a:rPr>
              <a:t> </a:t>
            </a:r>
            <a:endParaRPr lang="en-US" dirty="0"/>
          </a:p>
          <a:p>
            <a:pPr algn="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Ashleigh Fromont</a:t>
            </a:r>
            <a:r>
              <a:rPr lang="mi-NZ" noProof="0" dirty="0">
                <a:solidFill>
                  <a:srgbClr val="FFFF00"/>
                </a:solidFill>
                <a:latin typeface="Aptos ExtraBold" panose="020B0004020202020204" pitchFamily="34" charset="0"/>
              </a:rPr>
              <a:t>, </a:t>
            </a: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Chair </a:t>
            </a:r>
          </a:p>
          <a:p>
            <a:pPr algn="r"/>
            <a:r>
              <a:rPr lang="mi-NZ" dirty="0">
                <a:solidFill>
                  <a:srgbClr val="FFFF00"/>
                </a:solidFill>
                <a:latin typeface="Aptos ExtraBold" panose="020B0004020202020204" pitchFamily="34" charset="0"/>
              </a:rPr>
              <a:t>Laura Kong, Vice-Chair</a:t>
            </a:r>
          </a:p>
          <a:p>
            <a:pPr algn="r"/>
            <a:endParaRPr kumimoji="0" lang="mi-NZ" sz="10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algn="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WG</a:t>
            </a:r>
            <a:r>
              <a:rPr lang="mi-NZ" dirty="0">
                <a:solidFill>
                  <a:srgbClr val="FFFF00"/>
                </a:solidFill>
                <a:latin typeface="Aptos ExtraBold" panose="020B0004020202020204" pitchFamily="34" charset="0"/>
              </a:rPr>
              <a:t>3 Task Team on Tsunami Ready</a:t>
            </a:r>
          </a:p>
          <a:p>
            <a:pPr algn="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A</a:t>
            </a:r>
            <a:r>
              <a:rPr lang="mi-NZ" dirty="0">
                <a:solidFill>
                  <a:srgbClr val="FFFF00"/>
                </a:solidFill>
                <a:latin typeface="Aptos ExtraBold" panose="020B0004020202020204" pitchFamily="34" charset="0"/>
              </a:rPr>
              <a:t>sheigh Fromont, Laura Kong, Co-Chairs</a:t>
            </a:r>
            <a:endPar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pic>
        <p:nvPicPr>
          <p:cNvPr id="18" name="Picture 17">
            <a:extLst>
              <a:ext uri="{FF2B5EF4-FFF2-40B4-BE49-F238E27FC236}">
                <a16:creationId xmlns:a16="http://schemas.microsoft.com/office/drawing/2014/main" id="{0FED6F52-409D-389F-8A7D-3EC8D07B9A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53111" y="2546358"/>
            <a:ext cx="3857827" cy="1909090"/>
          </a:xfrm>
          <a:prstGeom prst="rect">
            <a:avLst/>
          </a:prstGeom>
        </p:spPr>
      </p:pic>
    </p:spTree>
    <p:extLst>
      <p:ext uri="{BB962C8B-B14F-4D97-AF65-F5344CB8AC3E}">
        <p14:creationId xmlns:p14="http://schemas.microsoft.com/office/powerpoint/2010/main" val="3455151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Status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of</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Actions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&amp;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Decisions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 ICG/PTWS-XXX</a:t>
            </a:r>
            <a:endParaRPr kumimoji="0" lang="en-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876488"/>
            <a:ext cx="11440632" cy="59708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ICG/PTWS-XXX in September 2023 </a:t>
            </a:r>
            <a:r>
              <a:rPr kumimoji="0" lang="en-NZ" sz="1800" b="1" i="0" u="none" strike="noStrike" kern="1200" cap="none" spc="0" normalizeH="0" baseline="0" noProof="0" dirty="0">
                <a:ln>
                  <a:noFill/>
                </a:ln>
                <a:solidFill>
                  <a:srgbClr val="C00000"/>
                </a:solidFill>
                <a:effectLst/>
                <a:uLnTx/>
                <a:uFillTx/>
                <a:latin typeface="Aptos" panose="020B0004020202020204" pitchFamily="34" charset="0"/>
                <a:ea typeface="+mn-ea"/>
                <a:cs typeface="+mn-cs"/>
              </a:rPr>
              <a:t>established the WG3 Task Team: Tsunami Ready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to facilitate and coordinate efforts relating to the Tsunami Ready Recognition Programme and within the ICG/PTWS, in support of the UN Ocean Decade Goals (ICG/PTWS-XXX.1)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Also, through ICG/PTWS-XXX.5, the ICG: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Encouraged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member states to continue to share outcomes and progression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towards “100% Tsunami Ready Goal” with WG3,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including communities already considered compliant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through national standards</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Mandated the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ITIC to continue to facilitate implementation and data collection</a:t>
            </a:r>
            <a:r>
              <a:rPr kumimoji="0" lang="en-NZ" sz="18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regarding TR in the PTWS</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Noted &amp; Endorsed the proposed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Tsunami Ready Equivalency Approach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that seeks to enable reporting of tsunami preparedness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in a manner compatible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with the UNESCO/IOC Tsunami Ready Recognition Programme</a:t>
            </a:r>
          </a:p>
          <a:p>
            <a:pPr marL="2114550" marR="0" lvl="4"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Recommends the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TT TR to develop formal guidance for the application of this approach</a:t>
            </a:r>
            <a:r>
              <a:rPr kumimoji="0" lang="en-NZ" sz="1800" b="0"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in consultation with the Regional Working Groups.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lvl="3">
              <a:defRPr/>
            </a:pPr>
            <a:r>
              <a:rPr kumimoji="0" lang="en-NZ"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task team has representation from Chile, China, Ecuador, France, Japan, Malaysia, New Zealand and USA and met three times in 2024</a:t>
            </a:r>
            <a:r>
              <a:rPr kumimoji="0" lang="en-NZ"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Co-Chairs:  Ashley </a:t>
            </a:r>
            <a:r>
              <a:rPr kumimoji="0" lang="en-NZ" b="0" i="0" u="none" strike="noStrike" kern="1200" cap="none" spc="0" normalizeH="0" baseline="0" noProof="0" dirty="0" err="1">
                <a:ln>
                  <a:noFill/>
                </a:ln>
                <a:solidFill>
                  <a:prstClr val="black"/>
                </a:solidFill>
                <a:effectLst/>
                <a:uLnTx/>
                <a:uFillTx/>
                <a:latin typeface="Aptos" panose="020B0004020202020204" pitchFamily="34" charset="0"/>
                <a:ea typeface="+mn-ea"/>
                <a:cs typeface="+mn-cs"/>
              </a:rPr>
              <a:t>Fromont</a:t>
            </a:r>
            <a:r>
              <a:rPr kumimoji="0" lang="en-NZ"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Laura Kong</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r>
              <a:rPr kumimoji="0" lang="en-NZ" sz="1800" b="0" i="1" u="none" strike="noStrike" kern="1200" cap="none" spc="0" normalizeH="0" baseline="0" noProof="0" dirty="0">
                <a:ln>
                  <a:noFill/>
                </a:ln>
                <a:solidFill>
                  <a:prstClr val="black"/>
                </a:solidFill>
                <a:effectLst/>
                <a:uLnTx/>
                <a:uFillTx/>
                <a:latin typeface="Aptos" panose="020B0004020202020204" pitchFamily="34" charset="0"/>
                <a:ea typeface="+mn-ea"/>
                <a:cs typeface="+mn-cs"/>
              </a:rPr>
              <a:t>Please see full recommendation in ICG/PTWS-XXX.5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NZ" sz="1800" b="0" i="1" u="none" strike="noStrike" kern="1200" cap="none" spc="0" normalizeH="0" baseline="0" noProof="0" dirty="0">
                <a:ln>
                  <a:noFill/>
                </a:ln>
                <a:solidFill>
                  <a:prstClr val="black"/>
                </a:solidFill>
                <a:effectLst/>
                <a:uLnTx/>
                <a:uFillTx/>
                <a:latin typeface="Aptos" panose="020B0004020202020204" pitchFamily="34" charset="0"/>
                <a:ea typeface="+mn-ea"/>
                <a:cs typeface="+mn-cs"/>
                <a:hlinkClick r:id="rId4"/>
              </a:rPr>
              <a:t>https://oceanexpert.org/event/3920</a:t>
            </a:r>
            <a:endParaRPr kumimoji="0" lang="en-NZ" sz="1800" b="0" i="1"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0EE3865A-2B68-9EBD-18E6-1DF7D6296661}"/>
              </a:ext>
            </a:extLst>
          </p:cNvPr>
          <p:cNvSpPr txBox="1"/>
          <p:nvPr/>
        </p:nvSpPr>
        <p:spPr>
          <a:xfrm>
            <a:off x="8722898" y="0"/>
            <a:ext cx="3337966"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February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4018599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69463" y="4695184"/>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310582" y="353277"/>
            <a:ext cx="11947451" cy="793102"/>
          </a:xfrm>
          <a:prstGeom prst="rect">
            <a:avLst/>
          </a:prstGeom>
          <a:noFill/>
        </p:spPr>
        <p:txBody>
          <a:bodyPr wrap="square" rtlCol="0">
            <a:spAutoFit/>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Implementation – as of February 2025 (IOC TSR)</a:t>
            </a:r>
          </a:p>
          <a:p>
            <a:pPr marL="0" marR="0" lvl="0" indent="0" algn="l" defTabSz="914400" rtl="0" eaLnBrk="1" fontAlgn="auto" latinLnBrk="0" hangingPunct="1">
              <a:lnSpc>
                <a:spcPct val="80000"/>
              </a:lnSpc>
              <a:spcBef>
                <a:spcPts val="0"/>
              </a:spcBef>
              <a:spcAft>
                <a:spcPts val="0"/>
              </a:spcAft>
              <a:buClrTx/>
              <a:buSzTx/>
              <a:buFontTx/>
              <a:buNone/>
              <a:tabLst/>
              <a:defRPr/>
            </a:pPr>
            <a:r>
              <a:rPr lang="mi-NZ" sz="2400" b="1" dirty="0">
                <a:solidFill>
                  <a:srgbClr val="0961A9"/>
                </a:solidFill>
                <a:latin typeface="Aptos ExtraBold" panose="020B0004020202020204" pitchFamily="34" charset="0"/>
              </a:rPr>
              <a:t>4-year renewal cycle</a:t>
            </a:r>
            <a:endParaRPr kumimoji="0" lang="en-NZ" sz="2400" b="1"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endParaRPr>
          </a:p>
        </p:txBody>
      </p:sp>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0EE3865A-2B68-9EBD-18E6-1DF7D6296661}"/>
              </a:ext>
            </a:extLst>
          </p:cNvPr>
          <p:cNvSpPr txBox="1"/>
          <p:nvPr/>
        </p:nvSpPr>
        <p:spPr>
          <a:xfrm>
            <a:off x="8722898" y="0"/>
            <a:ext cx="3337966"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February 2025</a:t>
            </a:r>
            <a:endParaRPr lang="en-NZ" sz="1400" b="1" dirty="0">
              <a:solidFill>
                <a:schemeClr val="bg1"/>
              </a:solidFill>
              <a:latin typeface="Aptos Black" panose="020F0502020204030204" pitchFamily="34" charset="0"/>
            </a:endParaRPr>
          </a:p>
        </p:txBody>
      </p:sp>
      <p:graphicFrame>
        <p:nvGraphicFramePr>
          <p:cNvPr id="4" name="Table 3">
            <a:extLst>
              <a:ext uri="{FF2B5EF4-FFF2-40B4-BE49-F238E27FC236}">
                <a16:creationId xmlns:a16="http://schemas.microsoft.com/office/drawing/2014/main" id="{5CDFFDDF-E801-E421-5C1B-FC5017A06E2A}"/>
              </a:ext>
            </a:extLst>
          </p:cNvPr>
          <p:cNvGraphicFramePr>
            <a:graphicFrameLocks noGrp="1"/>
          </p:cNvGraphicFramePr>
          <p:nvPr>
            <p:extLst>
              <p:ext uri="{D42A27DB-BD31-4B8C-83A1-F6EECF244321}">
                <p14:modId xmlns:p14="http://schemas.microsoft.com/office/powerpoint/2010/main" val="3317825132"/>
              </p:ext>
            </p:extLst>
          </p:nvPr>
        </p:nvGraphicFramePr>
        <p:xfrm>
          <a:off x="398661" y="1210407"/>
          <a:ext cx="11539910" cy="4688840"/>
        </p:xfrm>
        <a:graphic>
          <a:graphicData uri="http://schemas.openxmlformats.org/drawingml/2006/table">
            <a:tbl>
              <a:tblPr firstRow="1" bandRow="1">
                <a:tableStyleId>{5A111915-BE36-4E01-A7E5-04B1672EAD32}</a:tableStyleId>
              </a:tblPr>
              <a:tblGrid>
                <a:gridCol w="2252072">
                  <a:extLst>
                    <a:ext uri="{9D8B030D-6E8A-4147-A177-3AD203B41FA5}">
                      <a16:colId xmlns:a16="http://schemas.microsoft.com/office/drawing/2014/main" val="2873736310"/>
                    </a:ext>
                  </a:extLst>
                </a:gridCol>
                <a:gridCol w="9287838">
                  <a:extLst>
                    <a:ext uri="{9D8B030D-6E8A-4147-A177-3AD203B41FA5}">
                      <a16:colId xmlns:a16="http://schemas.microsoft.com/office/drawing/2014/main" val="101090759"/>
                    </a:ext>
                  </a:extLst>
                </a:gridCol>
              </a:tblGrid>
              <a:tr h="370840">
                <a:tc>
                  <a:txBody>
                    <a:bodyPr/>
                    <a:lstStyle/>
                    <a:p>
                      <a:r>
                        <a:rPr lang="en-NZ" dirty="0">
                          <a:latin typeface="Aptos" panose="020B0004020202020204" pitchFamily="34" charset="0"/>
                        </a:rPr>
                        <a:t>Year</a:t>
                      </a:r>
                    </a:p>
                  </a:txBody>
                  <a:tcPr/>
                </a:tc>
                <a:tc>
                  <a:txBody>
                    <a:bodyPr/>
                    <a:lstStyle/>
                    <a:p>
                      <a:r>
                        <a:rPr lang="en-NZ" dirty="0">
                          <a:latin typeface="Aptos" panose="020B0004020202020204" pitchFamily="34" charset="0"/>
                        </a:rPr>
                        <a:t>Tsunami Ready Recognition or Renewal</a:t>
                      </a:r>
                    </a:p>
                  </a:txBody>
                  <a:tcPr/>
                </a:tc>
                <a:extLst>
                  <a:ext uri="{0D108BD9-81ED-4DB2-BD59-A6C34878D82A}">
                    <a16:rowId xmlns:a16="http://schemas.microsoft.com/office/drawing/2014/main" val="1089481702"/>
                  </a:ext>
                </a:extLst>
              </a:tr>
              <a:tr h="370840">
                <a:tc>
                  <a:txBody>
                    <a:bodyPr/>
                    <a:lstStyle/>
                    <a:p>
                      <a:r>
                        <a:rPr lang="en-NZ" dirty="0">
                          <a:latin typeface="Aptos" panose="020B0004020202020204" pitchFamily="34" charset="0"/>
                        </a:rPr>
                        <a:t>2017 (RENEW)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b="1" dirty="0">
                          <a:latin typeface="Aptos" panose="020B0004020202020204" pitchFamily="34" charset="0"/>
                        </a:rPr>
                        <a:t>Costa Rica </a:t>
                      </a:r>
                      <a:r>
                        <a:rPr lang="en-NZ" dirty="0">
                          <a:latin typeface="Aptos" panose="020B0004020202020204" pitchFamily="34" charset="0"/>
                        </a:rPr>
                        <a:t>(</a:t>
                      </a:r>
                      <a:r>
                        <a:rPr lang="en-US" sz="1800" dirty="0">
                          <a:effectLst/>
                          <a:latin typeface="Aptos" panose="020B0004020202020204" pitchFamily="34" charset="0"/>
                        </a:rPr>
                        <a:t>Ostional), </a:t>
                      </a:r>
                      <a:r>
                        <a:rPr lang="en-US" sz="1800" b="1" dirty="0">
                          <a:effectLst/>
                          <a:latin typeface="Aptos" panose="020B0004020202020204" pitchFamily="34" charset="0"/>
                        </a:rPr>
                        <a:t>Honduras </a:t>
                      </a:r>
                      <a:r>
                        <a:rPr lang="en-US" sz="1800" dirty="0">
                          <a:effectLst/>
                          <a:latin typeface="Aptos" panose="020B0004020202020204" pitchFamily="34" charset="0"/>
                        </a:rPr>
                        <a:t>(Cedeno), </a:t>
                      </a:r>
                      <a:r>
                        <a:rPr lang="en-US" sz="1800" b="1" dirty="0">
                          <a:effectLst/>
                          <a:latin typeface="Aptos" panose="020B0004020202020204" pitchFamily="34" charset="0"/>
                        </a:rPr>
                        <a:t>Samoa</a:t>
                      </a:r>
                      <a:r>
                        <a:rPr lang="en-US" sz="1800" dirty="0">
                          <a:effectLst/>
                          <a:latin typeface="Aptos" panose="020B0004020202020204" pitchFamily="34" charset="0"/>
                        </a:rPr>
                        <a:t> (</a:t>
                      </a:r>
                      <a:r>
                        <a:rPr lang="en-US" sz="1800" dirty="0" err="1">
                          <a:effectLst/>
                          <a:latin typeface="Aptos" panose="020B0004020202020204" pitchFamily="34" charset="0"/>
                        </a:rPr>
                        <a:t>Savaia</a:t>
                      </a:r>
                      <a:r>
                        <a:rPr lang="en-US" sz="1800" spc="-10" dirty="0">
                          <a:effectLst/>
                          <a:latin typeface="Aptos" panose="020B0004020202020204" pitchFamily="34" charset="0"/>
                        </a:rPr>
                        <a:t> </a:t>
                      </a:r>
                      <a:r>
                        <a:rPr lang="en-US" sz="1800" dirty="0" err="1">
                          <a:effectLst/>
                          <a:latin typeface="Aptos" panose="020B0004020202020204" pitchFamily="34" charset="0"/>
                        </a:rPr>
                        <a:t>Lefaga</a:t>
                      </a:r>
                      <a:r>
                        <a:rPr lang="en-US" sz="1800" dirty="0">
                          <a:effectLst/>
                          <a:latin typeface="Aptos" panose="020B0004020202020204" pitchFamily="34" charset="0"/>
                        </a:rPr>
                        <a:t>)</a:t>
                      </a:r>
                      <a:endParaRPr lang="en-NZ" sz="1800" dirty="0">
                        <a:effectLst/>
                        <a:latin typeface="Aptos" panose="020B0004020202020204" pitchFamily="34" charset="0"/>
                        <a:ea typeface="Arial" panose="020B0604020202020204" pitchFamily="34" charset="0"/>
                      </a:endParaRPr>
                    </a:p>
                  </a:txBody>
                  <a:tcPr/>
                </a:tc>
                <a:extLst>
                  <a:ext uri="{0D108BD9-81ED-4DB2-BD59-A6C34878D82A}">
                    <a16:rowId xmlns:a16="http://schemas.microsoft.com/office/drawing/2014/main" val="1690289306"/>
                  </a:ext>
                </a:extLst>
              </a:tr>
              <a:tr h="370840">
                <a:tc>
                  <a:txBody>
                    <a:bodyPr/>
                    <a:lstStyle/>
                    <a:p>
                      <a:r>
                        <a:rPr lang="en-NZ" dirty="0">
                          <a:latin typeface="Aptos" panose="020B0004020202020204" pitchFamily="34" charset="0"/>
                        </a:rPr>
                        <a:t>2019 (RENEW)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b="1" dirty="0">
                          <a:latin typeface="Aptos" panose="020B0004020202020204" pitchFamily="34" charset="0"/>
                        </a:rPr>
                        <a:t>Costa Rica </a:t>
                      </a:r>
                      <a:r>
                        <a:rPr lang="en-NZ" dirty="0">
                          <a:latin typeface="Aptos" panose="020B0004020202020204" pitchFamily="34" charset="0"/>
                        </a:rPr>
                        <a:t>(Playa El Coco), </a:t>
                      </a:r>
                      <a:r>
                        <a:rPr lang="en-NZ" b="1" dirty="0">
                          <a:latin typeface="Aptos" panose="020B0004020202020204" pitchFamily="34" charset="0"/>
                        </a:rPr>
                        <a:t>El Salvador </a:t>
                      </a:r>
                      <a:r>
                        <a:rPr lang="en-NZ" dirty="0">
                          <a:latin typeface="Aptos" panose="020B0004020202020204" pitchFamily="34" charset="0"/>
                        </a:rPr>
                        <a:t>(</a:t>
                      </a:r>
                      <a:r>
                        <a:rPr lang="en-US" sz="1800" dirty="0" err="1">
                          <a:effectLst/>
                          <a:latin typeface="Aptos" panose="020B0004020202020204" pitchFamily="34" charset="0"/>
                        </a:rPr>
                        <a:t>Tamanique</a:t>
                      </a:r>
                      <a:r>
                        <a:rPr lang="en-US" sz="1800" dirty="0">
                          <a:effectLst/>
                          <a:latin typeface="Aptos" panose="020B0004020202020204" pitchFamily="34" charset="0"/>
                        </a:rPr>
                        <a:t>, La</a:t>
                      </a:r>
                      <a:r>
                        <a:rPr lang="en-US" sz="1800" spc="-10" dirty="0">
                          <a:effectLst/>
                          <a:latin typeface="Aptos" panose="020B0004020202020204" pitchFamily="34" charset="0"/>
                        </a:rPr>
                        <a:t> </a:t>
                      </a:r>
                      <a:r>
                        <a:rPr lang="en-US" sz="1800" dirty="0">
                          <a:effectLst/>
                          <a:latin typeface="Aptos" panose="020B0004020202020204" pitchFamily="34" charset="0"/>
                        </a:rPr>
                        <a:t>Libertad )</a:t>
                      </a:r>
                      <a:r>
                        <a:rPr lang="en-NZ" dirty="0">
                          <a:latin typeface="Aptos" panose="020B0004020202020204" pitchFamily="34" charset="0"/>
                        </a:rPr>
                        <a:t> </a:t>
                      </a:r>
                      <a:r>
                        <a:rPr lang="en-NZ" b="1" dirty="0">
                          <a:latin typeface="Aptos" panose="020B0004020202020204" pitchFamily="34" charset="0"/>
                        </a:rPr>
                        <a:t>Guatemala</a:t>
                      </a:r>
                      <a:r>
                        <a:rPr lang="en-NZ" dirty="0">
                          <a:latin typeface="Aptos" panose="020B0004020202020204" pitchFamily="34" charset="0"/>
                        </a:rPr>
                        <a:t> (</a:t>
                      </a:r>
                      <a:r>
                        <a:rPr lang="en-US" sz="1800" dirty="0" err="1">
                          <a:effectLst/>
                          <a:latin typeface="Aptos" panose="020B0004020202020204" pitchFamily="34" charset="0"/>
                        </a:rPr>
                        <a:t>Sipacate</a:t>
                      </a:r>
                      <a:r>
                        <a:rPr lang="en-US" sz="1800" dirty="0">
                          <a:effectLst/>
                          <a:latin typeface="Aptos" panose="020B0004020202020204" pitchFamily="34" charset="0"/>
                        </a:rPr>
                        <a:t>, San Jose Port)</a:t>
                      </a:r>
                      <a:endParaRPr lang="en-NZ" dirty="0">
                        <a:latin typeface="Aptos" panose="020B0004020202020204" pitchFamily="34" charset="0"/>
                      </a:endParaRPr>
                    </a:p>
                  </a:txBody>
                  <a:tcPr/>
                </a:tc>
                <a:extLst>
                  <a:ext uri="{0D108BD9-81ED-4DB2-BD59-A6C34878D82A}">
                    <a16:rowId xmlns:a16="http://schemas.microsoft.com/office/drawing/2014/main" val="4099136999"/>
                  </a:ext>
                </a:extLst>
              </a:tr>
              <a:tr h="370840">
                <a:tc>
                  <a:txBody>
                    <a:bodyPr/>
                    <a:lstStyle/>
                    <a:p>
                      <a:r>
                        <a:rPr lang="en-NZ" dirty="0">
                          <a:latin typeface="Aptos" panose="020B0004020202020204" pitchFamily="34" charset="0"/>
                        </a:rPr>
                        <a:t>2020</a:t>
                      </a:r>
                    </a:p>
                  </a:txBody>
                  <a:tcPr/>
                </a:tc>
                <a:tc>
                  <a:txBody>
                    <a:bodyPr/>
                    <a:lstStyle/>
                    <a:p>
                      <a:endParaRPr lang="en-NZ" dirty="0">
                        <a:latin typeface="Aptos" panose="020B0004020202020204" pitchFamily="34" charset="0"/>
                      </a:endParaRPr>
                    </a:p>
                  </a:txBody>
                  <a:tcPr/>
                </a:tc>
                <a:extLst>
                  <a:ext uri="{0D108BD9-81ED-4DB2-BD59-A6C34878D82A}">
                    <a16:rowId xmlns:a16="http://schemas.microsoft.com/office/drawing/2014/main" val="3664603412"/>
                  </a:ext>
                </a:extLst>
              </a:tr>
              <a:tr h="370840">
                <a:tc>
                  <a:txBody>
                    <a:bodyPr/>
                    <a:lstStyle/>
                    <a:p>
                      <a:r>
                        <a:rPr lang="en-NZ" dirty="0">
                          <a:latin typeface="Aptos" panose="020B0004020202020204" pitchFamily="34" charset="0"/>
                        </a:rPr>
                        <a:t>2021</a:t>
                      </a:r>
                    </a:p>
                  </a:txBody>
                  <a:tcPr/>
                </a:tc>
                <a:tc>
                  <a:txBody>
                    <a:bodyPr/>
                    <a:lstStyle/>
                    <a:p>
                      <a:r>
                        <a:rPr lang="en-NZ" b="1" dirty="0">
                          <a:latin typeface="Aptos" panose="020B0004020202020204" pitchFamily="34" charset="0"/>
                        </a:rPr>
                        <a:t>Costa Rica </a:t>
                      </a:r>
                      <a:r>
                        <a:rPr lang="en-NZ" dirty="0">
                          <a:latin typeface="Aptos" panose="020B0004020202020204" pitchFamily="34" charset="0"/>
                        </a:rPr>
                        <a:t>(</a:t>
                      </a:r>
                      <a:r>
                        <a:rPr lang="en-US" sz="1800" dirty="0">
                          <a:effectLst/>
                          <a:latin typeface="Aptos" panose="020B0004020202020204" pitchFamily="34" charset="0"/>
                        </a:rPr>
                        <a:t>Samara, Tamarindo, </a:t>
                      </a:r>
                      <a:r>
                        <a:rPr lang="en-US" sz="1800" dirty="0" err="1">
                          <a:effectLst/>
                          <a:latin typeface="Aptos" panose="020B0004020202020204" pitchFamily="34" charset="0"/>
                        </a:rPr>
                        <a:t>Uvita</a:t>
                      </a:r>
                      <a:r>
                        <a:rPr lang="en-US" sz="1800" dirty="0">
                          <a:effectLst/>
                          <a:latin typeface="Aptos" panose="020B0004020202020204" pitchFamily="34" charset="0"/>
                        </a:rPr>
                        <a:t>-Bahía)</a:t>
                      </a:r>
                      <a:endParaRPr lang="en-NZ" dirty="0">
                        <a:latin typeface="Aptos" panose="020B0004020202020204" pitchFamily="34" charset="0"/>
                      </a:endParaRPr>
                    </a:p>
                  </a:txBody>
                  <a:tcPr/>
                </a:tc>
                <a:extLst>
                  <a:ext uri="{0D108BD9-81ED-4DB2-BD59-A6C34878D82A}">
                    <a16:rowId xmlns:a16="http://schemas.microsoft.com/office/drawing/2014/main" val="2980114339"/>
                  </a:ext>
                </a:extLst>
              </a:tr>
              <a:tr h="370840">
                <a:tc>
                  <a:txBody>
                    <a:bodyPr/>
                    <a:lstStyle/>
                    <a:p>
                      <a:r>
                        <a:rPr lang="en-NZ" dirty="0">
                          <a:latin typeface="Aptos" panose="020B0004020202020204" pitchFamily="34" charset="0"/>
                        </a:rPr>
                        <a:t>2022</a:t>
                      </a:r>
                    </a:p>
                  </a:txBody>
                  <a:tcPr/>
                </a:tc>
                <a:tc>
                  <a:txBody>
                    <a:bodyPr/>
                    <a:lstStyle/>
                    <a:p>
                      <a:r>
                        <a:rPr lang="en-NZ" b="1" dirty="0">
                          <a:latin typeface="Aptos" panose="020B0004020202020204" pitchFamily="34" charset="0"/>
                        </a:rPr>
                        <a:t>Costa Rica </a:t>
                      </a:r>
                      <a:r>
                        <a:rPr lang="en-NZ" dirty="0">
                          <a:latin typeface="Aptos" panose="020B0004020202020204" pitchFamily="34" charset="0"/>
                        </a:rPr>
                        <a:t>(</a:t>
                      </a:r>
                      <a:r>
                        <a:rPr lang="en-US" sz="1800" dirty="0">
                          <a:effectLst/>
                          <a:latin typeface="Aptos" panose="020B0004020202020204" pitchFamily="34" charset="0"/>
                        </a:rPr>
                        <a:t>Quepos Municipality ,Playa Hermosa, </a:t>
                      </a:r>
                      <a:r>
                        <a:rPr lang="en-US" sz="1800" dirty="0" err="1">
                          <a:effectLst/>
                          <a:latin typeface="Aptos" panose="020B0004020202020204" pitchFamily="34" charset="0"/>
                        </a:rPr>
                        <a:t>Tivives</a:t>
                      </a:r>
                      <a:r>
                        <a:rPr lang="en-US" sz="1800" dirty="0">
                          <a:effectLst/>
                          <a:latin typeface="Aptos" panose="020B0004020202020204" pitchFamily="34" charset="0"/>
                        </a:rPr>
                        <a:t>, Puerto Jiménez, Dominical, </a:t>
                      </a:r>
                      <a:r>
                        <a:rPr lang="en-US" sz="1800" dirty="0" err="1">
                          <a:effectLst/>
                          <a:latin typeface="Aptos" panose="020B0004020202020204" pitchFamily="34" charset="0"/>
                        </a:rPr>
                        <a:t>Dominicalito</a:t>
                      </a:r>
                      <a:r>
                        <a:rPr lang="en-US" sz="1800" dirty="0">
                          <a:effectLst/>
                          <a:latin typeface="Aptos" panose="020B0004020202020204" pitchFamily="34" charset="0"/>
                        </a:rPr>
                        <a:t> y </a:t>
                      </a:r>
                      <a:r>
                        <a:rPr lang="en-US" sz="1800" dirty="0" err="1">
                          <a:effectLst/>
                          <a:latin typeface="Aptos" panose="020B0004020202020204" pitchFamily="34" charset="0"/>
                        </a:rPr>
                        <a:t>Barú</a:t>
                      </a:r>
                      <a:r>
                        <a:rPr lang="en-NZ" dirty="0">
                          <a:latin typeface="Aptos" panose="020B0004020202020204" pitchFamily="34" charset="0"/>
                        </a:rPr>
                        <a:t>)</a:t>
                      </a:r>
                    </a:p>
                  </a:txBody>
                  <a:tcPr/>
                </a:tc>
                <a:extLst>
                  <a:ext uri="{0D108BD9-81ED-4DB2-BD59-A6C34878D82A}">
                    <a16:rowId xmlns:a16="http://schemas.microsoft.com/office/drawing/2014/main" val="2826035433"/>
                  </a:ext>
                </a:extLst>
              </a:tr>
              <a:tr h="370840">
                <a:tc>
                  <a:txBody>
                    <a:bodyPr/>
                    <a:lstStyle/>
                    <a:p>
                      <a:r>
                        <a:rPr lang="en-NZ" dirty="0">
                          <a:latin typeface="Aptos" panose="020B0004020202020204" pitchFamily="34" charset="0"/>
                        </a:rPr>
                        <a:t>2023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Aptos" panose="020B0004020202020204" pitchFamily="34" charset="0"/>
                        </a:rPr>
                        <a:t>Fiji</a:t>
                      </a:r>
                      <a:r>
                        <a:rPr lang="en-US" sz="1800" dirty="0">
                          <a:effectLst/>
                          <a:latin typeface="Aptos" panose="020B0004020202020204" pitchFamily="34" charset="0"/>
                        </a:rPr>
                        <a:t> (</a:t>
                      </a:r>
                      <a:r>
                        <a:rPr lang="en-US" sz="1800" dirty="0" err="1">
                          <a:effectLst/>
                          <a:latin typeface="Aptos" panose="020B0004020202020204" pitchFamily="34" charset="0"/>
                        </a:rPr>
                        <a:t>Navuevu</a:t>
                      </a:r>
                      <a:r>
                        <a:rPr lang="en-US" sz="1800" dirty="0">
                          <a:effectLst/>
                          <a:latin typeface="Aptos" panose="020B0004020202020204" pitchFamily="34" charset="0"/>
                        </a:rPr>
                        <a:t>, Sila)</a:t>
                      </a:r>
                      <a:endParaRPr lang="en-NZ" dirty="0">
                        <a:latin typeface="Aptos" panose="020B0004020202020204" pitchFamily="34" charset="0"/>
                      </a:endParaRPr>
                    </a:p>
                  </a:txBody>
                  <a:tcPr/>
                </a:tc>
                <a:extLst>
                  <a:ext uri="{0D108BD9-81ED-4DB2-BD59-A6C34878D82A}">
                    <a16:rowId xmlns:a16="http://schemas.microsoft.com/office/drawing/2014/main" val="2332380716"/>
                  </a:ext>
                </a:extLst>
              </a:tr>
              <a:tr h="370840">
                <a:tc>
                  <a:txBody>
                    <a:bodyPr/>
                    <a:lstStyle/>
                    <a:p>
                      <a:r>
                        <a:rPr lang="en-NZ" dirty="0">
                          <a:latin typeface="Aptos" panose="020B0004020202020204" pitchFamily="34" charset="0"/>
                        </a:rPr>
                        <a:t>2024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b="1" dirty="0">
                          <a:latin typeface="Aptos" panose="020B0004020202020204" pitchFamily="34" charset="0"/>
                        </a:rPr>
                        <a:t>Ecuador</a:t>
                      </a:r>
                      <a:r>
                        <a:rPr lang="en-NZ" dirty="0">
                          <a:latin typeface="Aptos" panose="020B0004020202020204" pitchFamily="34" charset="0"/>
                        </a:rPr>
                        <a:t> (</a:t>
                      </a:r>
                      <a:r>
                        <a:rPr lang="en-US" sz="1800" dirty="0">
                          <a:effectLst/>
                          <a:latin typeface="Aptos" panose="020B0004020202020204" pitchFamily="34" charset="0"/>
                        </a:rPr>
                        <a:t>Puerto </a:t>
                      </a:r>
                      <a:r>
                        <a:rPr lang="en-US" sz="1800" dirty="0" err="1">
                          <a:effectLst/>
                          <a:latin typeface="Aptos" panose="020B0004020202020204" pitchFamily="34" charset="0"/>
                        </a:rPr>
                        <a:t>Baquerizo</a:t>
                      </a:r>
                      <a:r>
                        <a:rPr lang="en-US" sz="1800" dirty="0">
                          <a:effectLst/>
                          <a:latin typeface="Aptos" panose="020B0004020202020204" pitchFamily="34" charset="0"/>
                        </a:rPr>
                        <a:t> Moreno, Puerto </a:t>
                      </a:r>
                      <a:r>
                        <a:rPr lang="en-US" sz="1800" dirty="0" err="1">
                          <a:effectLst/>
                          <a:latin typeface="Aptos" panose="020B0004020202020204" pitchFamily="34" charset="0"/>
                        </a:rPr>
                        <a:t>Ayora</a:t>
                      </a:r>
                      <a:r>
                        <a:rPr lang="en-US" sz="1800" dirty="0">
                          <a:effectLst/>
                          <a:latin typeface="Aptos" panose="020B0004020202020204" pitchFamily="34" charset="0"/>
                        </a:rPr>
                        <a:t>), </a:t>
                      </a:r>
                      <a:r>
                        <a:rPr lang="en-US" sz="1800" b="1" dirty="0">
                          <a:effectLst/>
                          <a:latin typeface="Aptos" panose="020B0004020202020204" pitchFamily="34" charset="0"/>
                        </a:rPr>
                        <a:t>Federated States of Micronesia </a:t>
                      </a:r>
                      <a:r>
                        <a:rPr lang="en-US" sz="1800" b="0" dirty="0">
                          <a:effectLst/>
                          <a:latin typeface="Aptos" panose="020B0004020202020204" pitchFamily="34" charset="0"/>
                        </a:rPr>
                        <a:t>(</a:t>
                      </a:r>
                      <a:r>
                        <a:rPr lang="en-US" sz="1800" dirty="0">
                          <a:effectLst/>
                          <a:latin typeface="Aptos" panose="020B0004020202020204" pitchFamily="34" charset="0"/>
                        </a:rPr>
                        <a:t>Chuuk, Pohnpei), </a:t>
                      </a:r>
                      <a:r>
                        <a:rPr lang="en-US" sz="1800" b="1" dirty="0">
                          <a:effectLst/>
                          <a:latin typeface="Aptos" panose="020B0004020202020204" pitchFamily="34" charset="0"/>
                        </a:rPr>
                        <a:t>Marshall Islands </a:t>
                      </a:r>
                      <a:r>
                        <a:rPr lang="en-US" sz="1800" dirty="0">
                          <a:effectLst/>
                          <a:latin typeface="Aptos" panose="020B0004020202020204" pitchFamily="34" charset="0"/>
                        </a:rPr>
                        <a:t>(Majuro), </a:t>
                      </a:r>
                      <a:r>
                        <a:rPr lang="en-US" sz="1800" b="1" dirty="0">
                          <a:effectLst/>
                          <a:latin typeface="Aptos" panose="020B0004020202020204" pitchFamily="34" charset="0"/>
                        </a:rPr>
                        <a:t>Palau</a:t>
                      </a:r>
                      <a:r>
                        <a:rPr lang="en-US" sz="1800" dirty="0">
                          <a:effectLst/>
                          <a:latin typeface="Aptos" panose="020B0004020202020204" pitchFamily="34" charset="0"/>
                        </a:rPr>
                        <a:t> (Palau)</a:t>
                      </a:r>
                      <a:endParaRPr lang="en-NZ" sz="1800" dirty="0">
                        <a:effectLst/>
                        <a:latin typeface="Aptos" panose="020B0004020202020204" pitchFamily="34" charset="0"/>
                        <a:ea typeface="Arial" panose="020B0604020202020204" pitchFamily="34" charset="0"/>
                      </a:endParaRPr>
                    </a:p>
                  </a:txBody>
                  <a:tcPr/>
                </a:tc>
                <a:extLst>
                  <a:ext uri="{0D108BD9-81ED-4DB2-BD59-A6C34878D82A}">
                    <a16:rowId xmlns:a16="http://schemas.microsoft.com/office/drawing/2014/main" val="453257904"/>
                  </a:ext>
                </a:extLst>
              </a:tr>
              <a:tr h="370840">
                <a:tc>
                  <a:txBody>
                    <a:bodyPr/>
                    <a:lstStyle/>
                    <a:p>
                      <a:r>
                        <a:rPr lang="en-NZ" dirty="0">
                          <a:latin typeface="Aptos" panose="020B0004020202020204" pitchFamily="34" charset="0"/>
                        </a:rPr>
                        <a:t>Underway / Planned</a:t>
                      </a:r>
                    </a:p>
                  </a:txBody>
                  <a:tcPr/>
                </a:tc>
                <a:tc>
                  <a:txBody>
                    <a:bodyPr/>
                    <a:lstStyle/>
                    <a:p>
                      <a:r>
                        <a:rPr lang="en-NZ" dirty="0">
                          <a:latin typeface="Aptos" panose="020B0004020202020204" pitchFamily="34" charset="0"/>
                        </a:rPr>
                        <a:t>Ecuador (Puerto </a:t>
                      </a:r>
                      <a:r>
                        <a:rPr lang="en-NZ" dirty="0" err="1">
                          <a:latin typeface="Aptos" panose="020B0004020202020204" pitchFamily="34" charset="0"/>
                        </a:rPr>
                        <a:t>Villamil</a:t>
                      </a:r>
                      <a:r>
                        <a:rPr lang="en-NZ" dirty="0">
                          <a:latin typeface="Aptos" panose="020B0004020202020204" pitchFamily="34" charset="0"/>
                        </a:rPr>
                        <a:t>), Federated States of Micronesia (Kosrae, Yap), Nicaragua, Panama (Puerto </a:t>
                      </a:r>
                      <a:r>
                        <a:rPr lang="en-NZ" dirty="0" err="1">
                          <a:latin typeface="Aptos" panose="020B0004020202020204" pitchFamily="34" charset="0"/>
                        </a:rPr>
                        <a:t>Armuelles</a:t>
                      </a:r>
                      <a:r>
                        <a:rPr lang="en-NZ" dirty="0">
                          <a:latin typeface="Aptos" panose="020B0004020202020204" pitchFamily="34" charset="0"/>
                        </a:rPr>
                        <a:t>), Solomon Islands (Honiara, Western Provinces), Tonga, Vanuatu (Port Vila, </a:t>
                      </a:r>
                      <a:r>
                        <a:rPr lang="en-NZ" dirty="0" err="1">
                          <a:latin typeface="Aptos" panose="020B0004020202020204" pitchFamily="34" charset="0"/>
                        </a:rPr>
                        <a:t>Luganville</a:t>
                      </a:r>
                      <a:r>
                        <a:rPr lang="en-NZ" dirty="0">
                          <a:latin typeface="Aptos" panose="020B0004020202020204" pitchFamily="34" charset="0"/>
                        </a:rPr>
                        <a:t>, </a:t>
                      </a:r>
                      <a:r>
                        <a:rPr lang="en-NZ" dirty="0" err="1">
                          <a:latin typeface="Aptos" panose="020B0004020202020204" pitchFamily="34" charset="0"/>
                        </a:rPr>
                        <a:t>Aneiysym</a:t>
                      </a:r>
                      <a:r>
                        <a:rPr lang="en-NZ" dirty="0">
                          <a:latin typeface="Aptos" panose="020B0004020202020204" pitchFamily="34" charset="0"/>
                        </a:rPr>
                        <a:t>), Vietnam, Costa Rica, El Salvador</a:t>
                      </a:r>
                    </a:p>
                  </a:txBody>
                  <a:tcPr/>
                </a:tc>
                <a:extLst>
                  <a:ext uri="{0D108BD9-81ED-4DB2-BD59-A6C34878D82A}">
                    <a16:rowId xmlns:a16="http://schemas.microsoft.com/office/drawing/2014/main" val="2904535943"/>
                  </a:ext>
                </a:extLst>
              </a:tr>
            </a:tbl>
          </a:graphicData>
        </a:graphic>
      </p:graphicFrame>
      <p:pic>
        <p:nvPicPr>
          <p:cNvPr id="8" name="Graphic 7" descr="Flag with solid fill">
            <a:extLst>
              <a:ext uri="{FF2B5EF4-FFF2-40B4-BE49-F238E27FC236}">
                <a16:creationId xmlns:a16="http://schemas.microsoft.com/office/drawing/2014/main" id="{0A30DBB9-659F-A83E-C8F4-780D1D38395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69908" y="5833379"/>
            <a:ext cx="914400" cy="914400"/>
          </a:xfrm>
          <a:prstGeom prst="rect">
            <a:avLst/>
          </a:prstGeom>
        </p:spPr>
      </p:pic>
      <p:sp>
        <p:nvSpPr>
          <p:cNvPr id="9" name="TextBox 8">
            <a:extLst>
              <a:ext uri="{FF2B5EF4-FFF2-40B4-BE49-F238E27FC236}">
                <a16:creationId xmlns:a16="http://schemas.microsoft.com/office/drawing/2014/main" id="{F013E7B6-C75B-1CB0-496D-EBC222D7B78E}"/>
              </a:ext>
            </a:extLst>
          </p:cNvPr>
          <p:cNvSpPr txBox="1"/>
          <p:nvPr/>
        </p:nvSpPr>
        <p:spPr>
          <a:xfrm>
            <a:off x="5827108" y="6224559"/>
            <a:ext cx="2172390" cy="523220"/>
          </a:xfrm>
          <a:prstGeom prst="rect">
            <a:avLst/>
          </a:prstGeom>
          <a:noFill/>
        </p:spPr>
        <p:txBody>
          <a:bodyPr wrap="none" rtlCol="0">
            <a:spAutoFit/>
          </a:bodyPr>
          <a:lstStyle/>
          <a:p>
            <a:r>
              <a:rPr lang="en-NZ" sz="2800" dirty="0">
                <a:solidFill>
                  <a:schemeClr val="tx2">
                    <a:lumMod val="50000"/>
                  </a:schemeClr>
                </a:solidFill>
                <a:latin typeface="Aptos" panose="020B0004020202020204" pitchFamily="34" charset="0"/>
              </a:rPr>
              <a:t>10 Countries</a:t>
            </a:r>
          </a:p>
        </p:txBody>
      </p:sp>
      <p:pic>
        <p:nvPicPr>
          <p:cNvPr id="12" name="Graphic 11" descr="Group with solid fill">
            <a:extLst>
              <a:ext uri="{FF2B5EF4-FFF2-40B4-BE49-F238E27FC236}">
                <a16:creationId xmlns:a16="http://schemas.microsoft.com/office/drawing/2014/main" id="{0535DA88-48CF-F787-F667-C09D4574606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553222" y="5767359"/>
            <a:ext cx="914400" cy="914400"/>
          </a:xfrm>
          <a:prstGeom prst="rect">
            <a:avLst/>
          </a:prstGeom>
        </p:spPr>
      </p:pic>
      <p:sp>
        <p:nvSpPr>
          <p:cNvPr id="13" name="TextBox 12">
            <a:extLst>
              <a:ext uri="{FF2B5EF4-FFF2-40B4-BE49-F238E27FC236}">
                <a16:creationId xmlns:a16="http://schemas.microsoft.com/office/drawing/2014/main" id="{11E59E88-3056-4800-576C-1062A66094F7}"/>
              </a:ext>
            </a:extLst>
          </p:cNvPr>
          <p:cNvSpPr txBox="1"/>
          <p:nvPr/>
        </p:nvSpPr>
        <p:spPr>
          <a:xfrm>
            <a:off x="9370704" y="6158539"/>
            <a:ext cx="2690160" cy="523220"/>
          </a:xfrm>
          <a:prstGeom prst="rect">
            <a:avLst/>
          </a:prstGeom>
          <a:noFill/>
        </p:spPr>
        <p:txBody>
          <a:bodyPr wrap="none" rtlCol="0">
            <a:spAutoFit/>
          </a:bodyPr>
          <a:lstStyle/>
          <a:p>
            <a:r>
              <a:rPr lang="en-NZ" sz="2800" dirty="0">
                <a:solidFill>
                  <a:schemeClr val="tx2">
                    <a:lumMod val="50000"/>
                  </a:schemeClr>
                </a:solidFill>
                <a:latin typeface="Aptos" panose="020B0004020202020204" pitchFamily="34" charset="0"/>
              </a:rPr>
              <a:t>23 communities</a:t>
            </a:r>
          </a:p>
        </p:txBody>
      </p:sp>
      <p:pic>
        <p:nvPicPr>
          <p:cNvPr id="2" name="Picture 1">
            <a:extLst>
              <a:ext uri="{FF2B5EF4-FFF2-40B4-BE49-F238E27FC236}">
                <a16:creationId xmlns:a16="http://schemas.microsoft.com/office/drawing/2014/main" id="{5F096139-CC8F-BC8F-8552-FA37D6A9FFD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98240" y="495359"/>
            <a:ext cx="1540331" cy="1128167"/>
          </a:xfrm>
          <a:prstGeom prst="rect">
            <a:avLst/>
          </a:prstGeom>
        </p:spPr>
      </p:pic>
    </p:spTree>
    <p:extLst>
      <p:ext uri="{BB962C8B-B14F-4D97-AF65-F5344CB8AC3E}">
        <p14:creationId xmlns:p14="http://schemas.microsoft.com/office/powerpoint/2010/main" val="1993708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258013" y="4362275"/>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404055"/>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PTWS Tsunami Ready Implementation Survey</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TextBox 10">
            <a:extLst>
              <a:ext uri="{FF2B5EF4-FFF2-40B4-BE49-F238E27FC236}">
                <a16:creationId xmlns:a16="http://schemas.microsoft.com/office/drawing/2014/main" id="{9E2E52F1-9531-76F2-3EE8-734135AC3971}"/>
              </a:ext>
            </a:extLst>
          </p:cNvPr>
          <p:cNvSpPr txBox="1"/>
          <p:nvPr/>
        </p:nvSpPr>
        <p:spPr>
          <a:xfrm>
            <a:off x="244550" y="1067071"/>
            <a:ext cx="11947450" cy="9102492"/>
          </a:xfrm>
          <a:prstGeom prst="rect">
            <a:avLst/>
          </a:prstGeom>
          <a:noFill/>
        </p:spPr>
        <p:txBody>
          <a:bodyPr wrap="square" rtlCol="0">
            <a:spAutoFit/>
          </a:bodyPr>
          <a:lstStyle/>
          <a:p>
            <a:r>
              <a:rPr lang="en-NZ" sz="2000" dirty="0">
                <a:latin typeface="Aptos" panose="020B0004020202020204" pitchFamily="34" charset="0"/>
              </a:rPr>
              <a:t>It is challenging to maintain awareness of TR implementation progress, success &amp; barriers.                                                It will be proposed at the ICG/PTWS-XXXI that a regular ‘Tsunami Ready Implementation Survey’ is established for the PTWS.</a:t>
            </a:r>
          </a:p>
          <a:p>
            <a:endParaRPr lang="en-NZ" sz="1100" dirty="0">
              <a:latin typeface="Aptos" panose="020B0004020202020204" pitchFamily="34" charset="0"/>
            </a:endParaRPr>
          </a:p>
          <a:p>
            <a:r>
              <a:rPr lang="en-NZ" sz="2000" dirty="0">
                <a:latin typeface="Aptos" panose="020B0004020202020204" pitchFamily="34" charset="0"/>
              </a:rPr>
              <a:t>This would support monitoring and reporting on Tsunami Ready across the Pacific and also ensure that PTWS activities are representative of whole Pacific needs. </a:t>
            </a:r>
            <a:br>
              <a:rPr lang="en-NZ" sz="2000" dirty="0">
                <a:latin typeface="Aptos" panose="020B0004020202020204" pitchFamily="34" charset="0"/>
              </a:rPr>
            </a:br>
            <a:endParaRPr lang="en-NZ" sz="2000" dirty="0">
              <a:latin typeface="Aptos" panose="020B0004020202020204" pitchFamily="34" charset="0"/>
            </a:endParaRPr>
          </a:p>
          <a:p>
            <a:pPr lvl="7"/>
            <a:r>
              <a:rPr lang="en-NZ" sz="2000" dirty="0">
                <a:latin typeface="Aptos" panose="020B0004020202020204" pitchFamily="34" charset="0"/>
              </a:rPr>
              <a:t>Questions will be to the effect of:</a:t>
            </a:r>
          </a:p>
          <a:p>
            <a:pPr lvl="7"/>
            <a:endParaRPr lang="en-NZ" sz="1050" dirty="0">
              <a:latin typeface="Aptos" panose="020B0004020202020204" pitchFamily="34" charset="0"/>
            </a:endParaRPr>
          </a:p>
          <a:p>
            <a:pPr marL="4000500" lvl="8" indent="-342900">
              <a:spcBef>
                <a:spcPts val="600"/>
              </a:spcBef>
              <a:spcAft>
                <a:spcPts val="600"/>
              </a:spcAft>
              <a:buFont typeface="Arial" panose="020B0604020202020204" pitchFamily="34" charset="0"/>
              <a:buChar char="•"/>
            </a:pPr>
            <a:r>
              <a:rPr lang="en-NZ" sz="2000" dirty="0">
                <a:solidFill>
                  <a:srgbClr val="0961A9"/>
                </a:solidFill>
                <a:latin typeface="Aptos" panose="020B0004020202020204" pitchFamily="34" charset="0"/>
              </a:rPr>
              <a:t>Intent &amp; progress with implementing the Tsunami Ready Recognition Programme </a:t>
            </a:r>
          </a:p>
          <a:p>
            <a:pPr marL="4000500" lvl="8" indent="-342900">
              <a:spcBef>
                <a:spcPts val="600"/>
              </a:spcBef>
              <a:spcAft>
                <a:spcPts val="600"/>
              </a:spcAft>
              <a:buFont typeface="Arial" panose="020B0604020202020204" pitchFamily="34" charset="0"/>
              <a:buChar char="•"/>
            </a:pPr>
            <a:r>
              <a:rPr lang="en-NZ" sz="2000" dirty="0">
                <a:solidFill>
                  <a:srgbClr val="0961A9"/>
                </a:solidFill>
                <a:latin typeface="Aptos" panose="020B0004020202020204" pitchFamily="34" charset="0"/>
              </a:rPr>
              <a:t>Barriers and challenges with Tsunami Ready Recognition implementation</a:t>
            </a:r>
          </a:p>
          <a:p>
            <a:pPr marL="4000500" lvl="8" indent="-342900">
              <a:spcBef>
                <a:spcPts val="600"/>
              </a:spcBef>
              <a:spcAft>
                <a:spcPts val="600"/>
              </a:spcAft>
              <a:buFont typeface="Arial" panose="020B0604020202020204" pitchFamily="34" charset="0"/>
              <a:buChar char="•"/>
            </a:pPr>
            <a:r>
              <a:rPr lang="en-NZ" sz="2000" dirty="0">
                <a:solidFill>
                  <a:srgbClr val="0961A9"/>
                </a:solidFill>
                <a:latin typeface="Aptos" panose="020B0004020202020204" pitchFamily="34" charset="0"/>
              </a:rPr>
              <a:t>Whether there is a national programme instead of Tsunami Ready</a:t>
            </a:r>
          </a:p>
          <a:p>
            <a:pPr lvl="8">
              <a:spcBef>
                <a:spcPts val="600"/>
              </a:spcBef>
              <a:spcAft>
                <a:spcPts val="600"/>
              </a:spcAft>
            </a:pPr>
            <a:endParaRPr lang="en-NZ" sz="100" dirty="0">
              <a:solidFill>
                <a:srgbClr val="0961A9"/>
              </a:solidFill>
              <a:latin typeface="Aptos" panose="020B0004020202020204" pitchFamily="34" charset="0"/>
            </a:endParaRPr>
          </a:p>
          <a:p>
            <a:pPr marL="4000500" lvl="8" indent="-342900">
              <a:spcBef>
                <a:spcPts val="600"/>
              </a:spcBef>
              <a:spcAft>
                <a:spcPts val="600"/>
              </a:spcAft>
              <a:buFont typeface="Wingdings" pitchFamily="2" charset="2"/>
              <a:buChar char="Ø"/>
            </a:pPr>
            <a:r>
              <a:rPr lang="en-NZ" sz="2000" dirty="0">
                <a:solidFill>
                  <a:srgbClr val="C00000"/>
                </a:solidFill>
                <a:latin typeface="Aptos" panose="020B0004020202020204" pitchFamily="34" charset="0"/>
              </a:rPr>
              <a:t>Questions to be consistent with 2025 PTWS Tsunami Preparedness  Capacity Assessment, and 2025/2026 Global KPI/ODTP KPI</a:t>
            </a:r>
          </a:p>
          <a:p>
            <a:pPr marL="4000500" lvl="8" indent="-342900">
              <a:spcBef>
                <a:spcPts val="600"/>
              </a:spcBef>
              <a:spcAft>
                <a:spcPts val="600"/>
              </a:spcAft>
              <a:buFont typeface="Arial" panose="020B0604020202020204" pitchFamily="34" charset="0"/>
              <a:buChar char="•"/>
            </a:pPr>
            <a:endParaRPr lang="en-NZ" sz="2000" dirty="0">
              <a:solidFill>
                <a:srgbClr val="0961A9"/>
              </a:solidFill>
              <a:latin typeface="Aptos" panose="020B0004020202020204" pitchFamily="34" charset="0"/>
            </a:endParaRPr>
          </a:p>
          <a:p>
            <a:pPr marL="4000500" lvl="8" indent="-342900">
              <a:spcBef>
                <a:spcPts val="600"/>
              </a:spcBef>
              <a:spcAft>
                <a:spcPts val="600"/>
              </a:spcAft>
              <a:buFont typeface="Arial" panose="020B0604020202020204" pitchFamily="34" charset="0"/>
              <a:buChar char="•"/>
            </a:pPr>
            <a:endParaRPr lang="en-NZ" sz="2000" dirty="0">
              <a:solidFill>
                <a:srgbClr val="0961A9"/>
              </a:solidFill>
              <a:latin typeface="Aptos" panose="020B0004020202020204" pitchFamily="34" charset="0"/>
            </a:endParaRPr>
          </a:p>
          <a:p>
            <a:pPr lvl="8">
              <a:spcBef>
                <a:spcPts val="600"/>
              </a:spcBef>
              <a:spcAft>
                <a:spcPts val="600"/>
              </a:spcAft>
            </a:pPr>
            <a:endParaRPr lang="en-NZ" sz="2000" dirty="0">
              <a:solidFill>
                <a:srgbClr val="0961A9"/>
              </a:solidFill>
              <a:latin typeface="Aptos" panose="020B0004020202020204" pitchFamily="34" charset="0"/>
            </a:endParaRPr>
          </a:p>
          <a:p>
            <a:pPr marL="4000500" lvl="8" indent="-342900">
              <a:spcBef>
                <a:spcPts val="600"/>
              </a:spcBef>
              <a:spcAft>
                <a:spcPts val="600"/>
              </a:spcAft>
              <a:buFont typeface="Arial" panose="020B0604020202020204" pitchFamily="34" charset="0"/>
              <a:buChar char="•"/>
            </a:pPr>
            <a:endParaRPr lang="en-NZ" sz="2000" dirty="0">
              <a:solidFill>
                <a:srgbClr val="0961A9"/>
              </a:solidFill>
              <a:latin typeface="Aptos" panose="020B0004020202020204" pitchFamily="34" charset="0"/>
            </a:endParaRPr>
          </a:p>
          <a:p>
            <a:pPr marL="4000500" lvl="8" indent="-342900">
              <a:spcBef>
                <a:spcPts val="600"/>
              </a:spcBef>
              <a:spcAft>
                <a:spcPts val="600"/>
              </a:spcAft>
              <a:buFont typeface="Arial" panose="020B0604020202020204" pitchFamily="34" charset="0"/>
              <a:buChar char="•"/>
            </a:pPr>
            <a:endParaRPr lang="en-NZ" sz="2000" dirty="0">
              <a:solidFill>
                <a:srgbClr val="0961A9"/>
              </a:solidFill>
              <a:latin typeface="Aptos" panose="020B0004020202020204" pitchFamily="34" charset="0"/>
            </a:endParaRPr>
          </a:p>
          <a:p>
            <a:pPr lvl="1"/>
            <a:r>
              <a:rPr lang="en-NZ" sz="2000" dirty="0">
                <a:solidFill>
                  <a:srgbClr val="0961A9"/>
                </a:solidFill>
                <a:latin typeface="Aptos" panose="020B0004020202020204" pitchFamily="34" charset="0"/>
              </a:rPr>
              <a:t>	</a:t>
            </a:r>
            <a:endParaRPr lang="en-NZ" sz="2000" dirty="0">
              <a:latin typeface="Aptos" panose="020B0004020202020204" pitchFamily="34" charset="0"/>
            </a:endParaRPr>
          </a:p>
          <a:p>
            <a:r>
              <a:rPr lang="en-NZ" sz="2000" dirty="0">
                <a:latin typeface="Aptos" panose="020B0004020202020204" pitchFamily="34" charset="0"/>
              </a:rPr>
              <a:t> </a:t>
            </a:r>
          </a:p>
          <a:p>
            <a:r>
              <a:rPr lang="en-NZ" sz="2000" b="1" dirty="0">
                <a:solidFill>
                  <a:srgbClr val="0961A9"/>
                </a:solidFill>
                <a:latin typeface="Aptos" panose="020B0004020202020204" pitchFamily="34" charset="0"/>
              </a:rPr>
              <a:t>			</a:t>
            </a:r>
          </a:p>
          <a:p>
            <a:r>
              <a:rPr lang="en-NZ" sz="2000" b="1" dirty="0">
                <a:solidFill>
                  <a:srgbClr val="0961A9"/>
                </a:solidFill>
                <a:latin typeface="Aptos" panose="020B0004020202020204" pitchFamily="34" charset="0"/>
              </a:rPr>
              <a:t>			</a:t>
            </a:r>
          </a:p>
        </p:txBody>
      </p:sp>
      <p:sp>
        <p:nvSpPr>
          <p:cNvPr id="6" name="TextBox 5">
            <a:extLst>
              <a:ext uri="{FF2B5EF4-FFF2-40B4-BE49-F238E27FC236}">
                <a16:creationId xmlns:a16="http://schemas.microsoft.com/office/drawing/2014/main" id="{25AAD193-C700-8595-68F5-4BDABCB00A7E}"/>
              </a:ext>
            </a:extLst>
          </p:cNvPr>
          <p:cNvSpPr txBox="1"/>
          <p:nvPr/>
        </p:nvSpPr>
        <p:spPr>
          <a:xfrm>
            <a:off x="8722898" y="0"/>
            <a:ext cx="3337966"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February 2025</a:t>
            </a:r>
            <a:endParaRPr lang="en-NZ" sz="1400" b="1" dirty="0">
              <a:solidFill>
                <a:schemeClr val="bg1"/>
              </a:solidFill>
              <a:latin typeface="Aptos Black" panose="020F0502020204030204" pitchFamily="34" charset="0"/>
            </a:endParaRPr>
          </a:p>
        </p:txBody>
      </p:sp>
      <p:pic>
        <p:nvPicPr>
          <p:cNvPr id="2" name="Picture 1">
            <a:extLst>
              <a:ext uri="{FF2B5EF4-FFF2-40B4-BE49-F238E27FC236}">
                <a16:creationId xmlns:a16="http://schemas.microsoft.com/office/drawing/2014/main" id="{9E7F2E27-27C8-F3BC-62A6-324AABCC6C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01974" y="4005517"/>
            <a:ext cx="1837545" cy="1345852"/>
          </a:xfrm>
          <a:prstGeom prst="rect">
            <a:avLst/>
          </a:prstGeom>
        </p:spPr>
      </p:pic>
    </p:spTree>
    <p:extLst>
      <p:ext uri="{BB962C8B-B14F-4D97-AF65-F5344CB8AC3E}">
        <p14:creationId xmlns:p14="http://schemas.microsoft.com/office/powerpoint/2010/main" val="2052877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116993" y="4362275"/>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187841" y="360967"/>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Summary of Implementation Learnings </a:t>
            </a: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sp>
        <p:nvSpPr>
          <p:cNvPr id="3" name="Rectangle 2">
            <a:extLst>
              <a:ext uri="{FF2B5EF4-FFF2-40B4-BE49-F238E27FC236}">
                <a16:creationId xmlns:a16="http://schemas.microsoft.com/office/drawing/2014/main" id="{F0FA00C6-656B-A890-271D-2A7F9EB0D5AB}"/>
              </a:ext>
            </a:extLst>
          </p:cNvPr>
          <p:cNvSpPr/>
          <p:nvPr/>
        </p:nvSpPr>
        <p:spPr>
          <a:xfrm>
            <a:off x="-11875" y="-11875"/>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 name="TextBox 5">
            <a:extLst>
              <a:ext uri="{FF2B5EF4-FFF2-40B4-BE49-F238E27FC236}">
                <a16:creationId xmlns:a16="http://schemas.microsoft.com/office/drawing/2014/main" id="{06D795C3-1003-58A3-9C86-93640271331C}"/>
              </a:ext>
            </a:extLst>
          </p:cNvPr>
          <p:cNvSpPr txBox="1"/>
          <p:nvPr/>
        </p:nvSpPr>
        <p:spPr>
          <a:xfrm>
            <a:off x="329517" y="1069481"/>
            <a:ext cx="11640350" cy="4555093"/>
          </a:xfrm>
          <a:prstGeom prst="rect">
            <a:avLst/>
          </a:prstGeom>
          <a:noFill/>
        </p:spPr>
        <p:txBody>
          <a:bodyPr wrap="square">
            <a:spAutoFit/>
          </a:bodyPr>
          <a:lstStyle/>
          <a:p>
            <a:r>
              <a:rPr lang="en-NZ" sz="2000" dirty="0">
                <a:latin typeface="Aptos" panose="020B0004020202020204" pitchFamily="34" charset="0"/>
              </a:rPr>
              <a:t>At the meeting of the PTWS  Task Team Tsunami Ready in July, implementation challenges in the Pacific and globally were discussed. </a:t>
            </a:r>
          </a:p>
          <a:p>
            <a:endParaRPr lang="en-NZ" sz="2000" dirty="0">
              <a:latin typeface="Aptos" panose="020B0004020202020204" pitchFamily="34" charset="0"/>
            </a:endParaRPr>
          </a:p>
          <a:p>
            <a:r>
              <a:rPr lang="en-NZ" sz="2000" dirty="0">
                <a:latin typeface="Aptos" panose="020B0004020202020204" pitchFamily="34" charset="0"/>
              </a:rPr>
              <a:t>Key challenges reported across ICGs include:</a:t>
            </a:r>
          </a:p>
          <a:p>
            <a:endParaRPr lang="en-NZ" sz="2000" dirty="0">
              <a:latin typeface="Aptos" panose="020B0004020202020204" pitchFamily="34" charset="0"/>
            </a:endParaRPr>
          </a:p>
          <a:p>
            <a:pPr marL="2171700" lvl="4" indent="-342900">
              <a:spcBef>
                <a:spcPts val="600"/>
              </a:spcBef>
              <a:spcAft>
                <a:spcPts val="600"/>
              </a:spcAft>
              <a:buFont typeface="Arial" panose="020B0604020202020204" pitchFamily="34" charset="0"/>
              <a:buChar char="•"/>
            </a:pPr>
            <a:r>
              <a:rPr lang="en-NZ" sz="2000" b="1" dirty="0">
                <a:solidFill>
                  <a:srgbClr val="0961A9"/>
                </a:solidFill>
                <a:latin typeface="Aptos" panose="020B0004020202020204" pitchFamily="34" charset="0"/>
              </a:rPr>
              <a:t>Hazard assessment, esp. inundation modelling </a:t>
            </a:r>
            <a:r>
              <a:rPr lang="en-NZ" sz="2000" dirty="0">
                <a:latin typeface="Aptos" panose="020B0004020202020204" pitchFamily="34" charset="0"/>
              </a:rPr>
              <a:t>and GIS capacity (+ data layers)</a:t>
            </a:r>
          </a:p>
          <a:p>
            <a:pPr marL="2171700" lvl="4" indent="-342900">
              <a:spcBef>
                <a:spcPts val="600"/>
              </a:spcBef>
              <a:spcAft>
                <a:spcPts val="600"/>
              </a:spcAft>
              <a:buFont typeface="Arial" panose="020B0604020202020204" pitchFamily="34" charset="0"/>
              <a:buChar char="•"/>
            </a:pPr>
            <a:r>
              <a:rPr lang="en-NZ" sz="2000" dirty="0">
                <a:latin typeface="Aptos" panose="020B0004020202020204" pitchFamily="34" charset="0"/>
              </a:rPr>
              <a:t>Application process is cumbersome / time consuming</a:t>
            </a:r>
          </a:p>
          <a:p>
            <a:pPr marL="2171700" lvl="4" indent="-342900">
              <a:spcBef>
                <a:spcPts val="600"/>
              </a:spcBef>
              <a:spcAft>
                <a:spcPts val="600"/>
              </a:spcAft>
              <a:buFont typeface="Arial" panose="020B0604020202020204" pitchFamily="34" charset="0"/>
              <a:buChar char="•"/>
            </a:pPr>
            <a:r>
              <a:rPr lang="en-NZ" sz="2000" dirty="0">
                <a:latin typeface="Aptos" panose="020B0004020202020204" pitchFamily="34" charset="0"/>
              </a:rPr>
              <a:t>Communities can’t be too small as that uses high levels of admin to roll out across a country but must also be meaningful (not too large)</a:t>
            </a:r>
          </a:p>
          <a:p>
            <a:pPr marL="2171700" lvl="4" indent="-342900">
              <a:spcBef>
                <a:spcPts val="600"/>
              </a:spcBef>
              <a:spcAft>
                <a:spcPts val="600"/>
              </a:spcAft>
              <a:buFont typeface="Arial" panose="020B0604020202020204" pitchFamily="34" charset="0"/>
              <a:buChar char="•"/>
            </a:pPr>
            <a:r>
              <a:rPr lang="en-NZ" sz="2000" dirty="0">
                <a:latin typeface="Aptos" panose="020B0004020202020204" pitchFamily="34" charset="0"/>
              </a:rPr>
              <a:t>Sustainability in effort, expertise and funding</a:t>
            </a:r>
          </a:p>
          <a:p>
            <a:pPr marL="2171700" lvl="4" indent="-342900">
              <a:spcBef>
                <a:spcPts val="600"/>
              </a:spcBef>
              <a:spcAft>
                <a:spcPts val="600"/>
              </a:spcAft>
              <a:buFont typeface="Arial" panose="020B0604020202020204" pitchFamily="34" charset="0"/>
              <a:buChar char="•"/>
            </a:pPr>
            <a:r>
              <a:rPr lang="en-NZ" sz="2000" dirty="0">
                <a:latin typeface="Aptos" panose="020B0004020202020204" pitchFamily="34" charset="0"/>
              </a:rPr>
              <a:t>Awareness &amp; education both in community and government</a:t>
            </a:r>
          </a:p>
          <a:p>
            <a:endParaRPr lang="en-NZ" dirty="0">
              <a:latin typeface="Aptos" panose="020B0004020202020204" pitchFamily="34" charset="0"/>
            </a:endParaRPr>
          </a:p>
        </p:txBody>
      </p:sp>
      <p:sp>
        <p:nvSpPr>
          <p:cNvPr id="8" name="TextBox 7">
            <a:extLst>
              <a:ext uri="{FF2B5EF4-FFF2-40B4-BE49-F238E27FC236}">
                <a16:creationId xmlns:a16="http://schemas.microsoft.com/office/drawing/2014/main" id="{397AAEB0-2A69-48C6-4022-6FFAC7F710C3}"/>
              </a:ext>
            </a:extLst>
          </p:cNvPr>
          <p:cNvSpPr txBox="1"/>
          <p:nvPr/>
        </p:nvSpPr>
        <p:spPr>
          <a:xfrm>
            <a:off x="8722898" y="0"/>
            <a:ext cx="3337966"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February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155818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543021" y="4564156"/>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404055"/>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Further support to inundation modelling </a:t>
            </a: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TextBox 10">
            <a:extLst>
              <a:ext uri="{FF2B5EF4-FFF2-40B4-BE49-F238E27FC236}">
                <a16:creationId xmlns:a16="http://schemas.microsoft.com/office/drawing/2014/main" id="{9E2E52F1-9531-76F2-3EE8-734135AC3971}"/>
              </a:ext>
            </a:extLst>
          </p:cNvPr>
          <p:cNvSpPr txBox="1"/>
          <p:nvPr/>
        </p:nvSpPr>
        <p:spPr>
          <a:xfrm>
            <a:off x="335105" y="1120332"/>
            <a:ext cx="11521790" cy="6247864"/>
          </a:xfrm>
          <a:prstGeom prst="rect">
            <a:avLst/>
          </a:prstGeom>
          <a:noFill/>
        </p:spPr>
        <p:txBody>
          <a:bodyPr wrap="square" rtlCol="0">
            <a:spAutoFit/>
          </a:bodyPr>
          <a:lstStyle/>
          <a:p>
            <a:r>
              <a:rPr lang="en-NZ" sz="2000" dirty="0">
                <a:latin typeface="Aptos" panose="020B0004020202020204" pitchFamily="34" charset="0"/>
                <a:ea typeface="Calibri" panose="020F0502020204030204" pitchFamily="34" charset="0"/>
              </a:rPr>
              <a:t>The lack of i</a:t>
            </a:r>
            <a:r>
              <a:rPr lang="en-NZ" sz="2000" dirty="0">
                <a:effectLst/>
                <a:latin typeface="Aptos" panose="020B0004020202020204" pitchFamily="34" charset="0"/>
                <a:ea typeface="Calibri" panose="020F0502020204030204" pitchFamily="34" charset="0"/>
              </a:rPr>
              <a:t>nundation modelling presents real difficulties to tsunami preparedness, and Tsunami Ready Recognition.</a:t>
            </a:r>
          </a:p>
          <a:p>
            <a:r>
              <a:rPr lang="en-NZ" sz="2000" dirty="0">
                <a:effectLst/>
                <a:latin typeface="Aptos" panose="020B0004020202020204" pitchFamily="34" charset="0"/>
                <a:ea typeface="Calibri" panose="020F0502020204030204" pitchFamily="34" charset="0"/>
              </a:rPr>
              <a:t> </a:t>
            </a:r>
          </a:p>
          <a:p>
            <a:r>
              <a:rPr lang="en-NZ" sz="2000" dirty="0">
                <a:effectLst/>
                <a:latin typeface="Aptos" panose="020B0004020202020204" pitchFamily="34" charset="0"/>
                <a:ea typeface="Calibri" panose="020F0502020204030204" pitchFamily="34" charset="0"/>
              </a:rPr>
              <a:t>Accurate inundation modelling requires the availability of high-resolution bathymetry and topography, which often isn't available at every location, or is very expensive to obtain.  Advances in satellite-derived bathymetry which, when chart survey data is also available, can be used for inundation modelling, other options are being considered, including taking offshore wave amplitudes from PTHA tools and extrapolating to the coast  using accepted scaling procedures.</a:t>
            </a:r>
          </a:p>
          <a:p>
            <a:r>
              <a:rPr lang="en-NZ" sz="2000" dirty="0">
                <a:effectLst/>
                <a:latin typeface="Aptos" panose="020B0004020202020204" pitchFamily="34" charset="0"/>
                <a:ea typeface="Calibri" panose="020F0502020204030204" pitchFamily="34" charset="0"/>
              </a:rPr>
              <a:t> </a:t>
            </a:r>
            <a:endParaRPr lang="en-NZ" sz="2000" b="1" dirty="0">
              <a:effectLst/>
              <a:latin typeface="Aptos" panose="020B0004020202020204" pitchFamily="34" charset="0"/>
              <a:ea typeface="Calibri" panose="020F0502020204030204" pitchFamily="34" charset="0"/>
            </a:endParaRPr>
          </a:p>
          <a:p>
            <a:pPr lvl="1"/>
            <a:r>
              <a:rPr lang="en-NZ" sz="2000" b="1" kern="0" dirty="0">
                <a:solidFill>
                  <a:schemeClr val="tx2">
                    <a:lumMod val="50000"/>
                  </a:schemeClr>
                </a:solidFill>
                <a:effectLst/>
                <a:latin typeface="Aptos" panose="020B0004020202020204" pitchFamily="34" charset="0"/>
                <a:ea typeface="Calibri" panose="020F0502020204030204" pitchFamily="34" charset="0"/>
              </a:rPr>
              <a:t>PTWS Working Group 1 on Understanding Tsunami Risk has subsequently agreed to guide new or collate existing guidance on these techniques.</a:t>
            </a:r>
            <a:br>
              <a:rPr lang="en-NZ" sz="1600" b="1" kern="0" dirty="0">
                <a:effectLst/>
                <a:latin typeface="Calibri" panose="020F0502020204030204" pitchFamily="34" charset="0"/>
                <a:ea typeface="Calibri" panose="020F0502020204030204" pitchFamily="34" charset="0"/>
              </a:rPr>
            </a:br>
            <a:endParaRPr lang="en-NZ" sz="2000" b="1" dirty="0">
              <a:solidFill>
                <a:srgbClr val="0961A9"/>
              </a:solidFill>
              <a:latin typeface="Aptos" panose="020B0004020202020204" pitchFamily="34" charset="0"/>
            </a:endParaRPr>
          </a:p>
          <a:p>
            <a:endParaRPr lang="en-NZ" sz="2000" dirty="0">
              <a:solidFill>
                <a:srgbClr val="0961A9"/>
              </a:solidFill>
              <a:latin typeface="Aptos" panose="020B0004020202020204" pitchFamily="34" charset="0"/>
            </a:endParaRPr>
          </a:p>
          <a:p>
            <a:endParaRPr lang="en-NZ" sz="2000" dirty="0">
              <a:solidFill>
                <a:srgbClr val="0961A9"/>
              </a:solidFill>
              <a:latin typeface="Aptos" panose="020B0004020202020204" pitchFamily="34" charset="0"/>
            </a:endParaRPr>
          </a:p>
          <a:p>
            <a:endParaRPr lang="en-NZ" sz="2000" dirty="0">
              <a:solidFill>
                <a:srgbClr val="0961A9"/>
              </a:solidFill>
              <a:latin typeface="Aptos" panose="020B0004020202020204" pitchFamily="34" charset="0"/>
            </a:endParaRPr>
          </a:p>
          <a:p>
            <a:endParaRPr lang="en-NZ" sz="2000" dirty="0">
              <a:solidFill>
                <a:srgbClr val="0961A9"/>
              </a:solidFill>
              <a:latin typeface="Aptos" panose="020B0004020202020204" pitchFamily="34" charset="0"/>
            </a:endParaRPr>
          </a:p>
          <a:p>
            <a:endParaRPr lang="en-NZ" sz="2000" dirty="0">
              <a:solidFill>
                <a:srgbClr val="0961A9"/>
              </a:solidFill>
              <a:latin typeface="Aptos" panose="020B0004020202020204" pitchFamily="34" charset="0"/>
            </a:endParaRPr>
          </a:p>
          <a:p>
            <a:endParaRPr lang="en-NZ" sz="2000" dirty="0">
              <a:latin typeface="Aptos" panose="020B0004020202020204" pitchFamily="34" charset="0"/>
            </a:endParaRPr>
          </a:p>
          <a:p>
            <a:r>
              <a:rPr lang="en-NZ" sz="2000" b="1" dirty="0">
                <a:solidFill>
                  <a:srgbClr val="0961A9"/>
                </a:solidFill>
                <a:latin typeface="Aptos" panose="020B0004020202020204" pitchFamily="34" charset="0"/>
              </a:rPr>
              <a:t>			</a:t>
            </a:r>
          </a:p>
          <a:p>
            <a:r>
              <a:rPr lang="en-NZ" sz="2000" b="1" dirty="0">
                <a:solidFill>
                  <a:srgbClr val="0961A9"/>
                </a:solidFill>
                <a:latin typeface="Aptos" panose="020B0004020202020204" pitchFamily="34" charset="0"/>
              </a:rPr>
              <a:t>			</a:t>
            </a:r>
          </a:p>
        </p:txBody>
      </p:sp>
      <p:sp>
        <p:nvSpPr>
          <p:cNvPr id="6" name="TextBox 5">
            <a:extLst>
              <a:ext uri="{FF2B5EF4-FFF2-40B4-BE49-F238E27FC236}">
                <a16:creationId xmlns:a16="http://schemas.microsoft.com/office/drawing/2014/main" id="{8E7B2925-D526-D40B-6D6C-D3BE38B3BBDB}"/>
              </a:ext>
            </a:extLst>
          </p:cNvPr>
          <p:cNvSpPr txBox="1"/>
          <p:nvPr/>
        </p:nvSpPr>
        <p:spPr>
          <a:xfrm>
            <a:off x="8722898" y="0"/>
            <a:ext cx="3337966"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February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353643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543021" y="4564156"/>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375684" y="393975"/>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Other intended action for ICG/PTWS-XXXI</a:t>
            </a:r>
          </a:p>
        </p:txBody>
      </p:sp>
      <p:sp>
        <p:nvSpPr>
          <p:cNvPr id="9" name="TextBox 8">
            <a:extLst>
              <a:ext uri="{FF2B5EF4-FFF2-40B4-BE49-F238E27FC236}">
                <a16:creationId xmlns:a16="http://schemas.microsoft.com/office/drawing/2014/main" id="{10E1C562-4BCD-F731-F343-0641111C7EC9}"/>
              </a:ext>
            </a:extLst>
          </p:cNvPr>
          <p:cNvSpPr txBox="1"/>
          <p:nvPr/>
        </p:nvSpPr>
        <p:spPr>
          <a:xfrm>
            <a:off x="497957" y="988830"/>
            <a:ext cx="11440632" cy="369332"/>
          </a:xfrm>
          <a:prstGeom prst="rect">
            <a:avLst/>
          </a:prstGeom>
          <a:noFill/>
        </p:spPr>
        <p:txBody>
          <a:bodyPr wrap="square" rtlCol="0">
            <a:spAutoFit/>
          </a:bodyPr>
          <a:lstStyle/>
          <a:p>
            <a:r>
              <a:rPr lang="en-NZ" i="1" dirty="0">
                <a:latin typeface="Aptos" panose="020B0004020202020204" pitchFamily="34" charset="0"/>
              </a:rPr>
              <a:t> </a:t>
            </a:r>
          </a:p>
        </p:txBody>
      </p:sp>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TextBox 10">
            <a:extLst>
              <a:ext uri="{FF2B5EF4-FFF2-40B4-BE49-F238E27FC236}">
                <a16:creationId xmlns:a16="http://schemas.microsoft.com/office/drawing/2014/main" id="{9E2E52F1-9531-76F2-3EE8-734135AC3971}"/>
              </a:ext>
            </a:extLst>
          </p:cNvPr>
          <p:cNvSpPr txBox="1"/>
          <p:nvPr/>
        </p:nvSpPr>
        <p:spPr>
          <a:xfrm>
            <a:off x="375684" y="1064948"/>
            <a:ext cx="11947450" cy="6247864"/>
          </a:xfrm>
          <a:prstGeom prst="rect">
            <a:avLst/>
          </a:prstGeom>
          <a:noFill/>
        </p:spPr>
        <p:txBody>
          <a:bodyPr wrap="square" rtlCol="0">
            <a:spAutoFit/>
          </a:bodyPr>
          <a:lstStyle/>
          <a:p>
            <a:r>
              <a:rPr lang="en-NZ" sz="2000" dirty="0">
                <a:latin typeface="Aptos" panose="020B0004020202020204" pitchFamily="34" charset="0"/>
                <a:ea typeface="Calibri" panose="020F0502020204030204" pitchFamily="34" charset="0"/>
              </a:rPr>
              <a:t>Re</a:t>
            </a:r>
            <a:r>
              <a:rPr lang="en-NZ" sz="2000" dirty="0">
                <a:effectLst/>
                <a:latin typeface="Aptos" panose="020B0004020202020204" pitchFamily="34" charset="0"/>
                <a:ea typeface="Calibri" panose="020F0502020204030204" pitchFamily="34" charset="0"/>
              </a:rPr>
              <a:t>commendations from TOWS-WG-XVII (2024) will also be brought to the ICG/PTWS-XXXI for consideration, including:</a:t>
            </a:r>
          </a:p>
          <a:p>
            <a:endParaRPr lang="en-NZ" sz="2000" dirty="0">
              <a:latin typeface="Aptos" panose="020B0004020202020204" pitchFamily="34" charset="0"/>
              <a:ea typeface="Calibri" panose="020F0502020204030204" pitchFamily="34" charset="0"/>
            </a:endParaRPr>
          </a:p>
          <a:p>
            <a:pPr marL="342900" indent="-342900">
              <a:buFont typeface="Arial" panose="020B0604020202020204" pitchFamily="34" charset="0"/>
              <a:buChar char="•"/>
            </a:pPr>
            <a:r>
              <a:rPr lang="en-NZ" sz="2000" dirty="0">
                <a:latin typeface="Aptos" panose="020B0004020202020204" pitchFamily="34" charset="0"/>
              </a:rPr>
              <a:t>Advocate for member states implementing Tsunami Ready to link with Making Cities Resilient (2030)</a:t>
            </a:r>
          </a:p>
          <a:p>
            <a:pPr marL="285750" indent="-285750">
              <a:buFont typeface="Arial" panose="020B0604020202020204" pitchFamily="34" charset="0"/>
              <a:buChar char="•"/>
            </a:pPr>
            <a:endParaRPr lang="en-NZ" sz="2000" dirty="0">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Text for signage for locations that will not feel the earthquake, such as ‘</a:t>
            </a:r>
            <a:r>
              <a:rPr lang="en-NZ" sz="2000" i="1" dirty="0">
                <a:latin typeface="Aptos" panose="020B0004020202020204" pitchFamily="34" charset="0"/>
              </a:rPr>
              <a:t>In case of any official tsunami message, go to high ground or inland</a:t>
            </a:r>
            <a:r>
              <a:rPr lang="en-NZ" sz="2000" dirty="0">
                <a:latin typeface="Aptos" panose="020B0004020202020204" pitchFamily="34" charset="0"/>
              </a:rPr>
              <a:t>’.</a:t>
            </a:r>
          </a:p>
          <a:p>
            <a:endParaRPr lang="en-NZ" sz="2000" dirty="0">
              <a:latin typeface="Aptos" panose="020B0004020202020204" pitchFamily="34" charset="0"/>
            </a:endParaRPr>
          </a:p>
          <a:p>
            <a:br>
              <a:rPr lang="en-NZ" sz="2000" dirty="0">
                <a:effectLst/>
                <a:latin typeface="Aptos" panose="020B0004020202020204" pitchFamily="34" charset="0"/>
                <a:ea typeface="Calibri" panose="020F0502020204030204" pitchFamily="34" charset="0"/>
              </a:rPr>
            </a:br>
            <a:endParaRPr lang="en-NZ" sz="2000" dirty="0">
              <a:effectLst/>
              <a:latin typeface="Aptos" panose="020B0004020202020204" pitchFamily="34" charset="0"/>
              <a:ea typeface="Calibri" panose="020F0502020204030204" pitchFamily="34" charset="0"/>
            </a:endParaRPr>
          </a:p>
          <a:p>
            <a:br>
              <a:rPr lang="en-NZ" sz="2000" kern="0" dirty="0">
                <a:effectLst/>
                <a:latin typeface="Aptos" panose="020B0004020202020204" pitchFamily="34" charset="0"/>
                <a:ea typeface="Calibri" panose="020F0502020204030204" pitchFamily="34" charset="0"/>
              </a:rPr>
            </a:br>
            <a:endParaRPr lang="en-NZ" sz="2000" dirty="0">
              <a:solidFill>
                <a:srgbClr val="0961A9"/>
              </a:solidFill>
              <a:latin typeface="Aptos" panose="020B0004020202020204" pitchFamily="34" charset="0"/>
            </a:endParaRPr>
          </a:p>
          <a:p>
            <a:endParaRPr lang="en-NZ" sz="2000" dirty="0">
              <a:solidFill>
                <a:srgbClr val="0961A9"/>
              </a:solidFill>
              <a:latin typeface="Aptos" panose="020B0004020202020204" pitchFamily="34" charset="0"/>
            </a:endParaRPr>
          </a:p>
          <a:p>
            <a:endParaRPr lang="en-NZ" sz="2000" dirty="0">
              <a:solidFill>
                <a:srgbClr val="0961A9"/>
              </a:solidFill>
              <a:latin typeface="Aptos" panose="020B0004020202020204" pitchFamily="34" charset="0"/>
            </a:endParaRPr>
          </a:p>
          <a:p>
            <a:endParaRPr lang="en-NZ" sz="2000" dirty="0">
              <a:solidFill>
                <a:srgbClr val="0961A9"/>
              </a:solidFill>
              <a:latin typeface="Aptos" panose="020B0004020202020204" pitchFamily="34" charset="0"/>
            </a:endParaRPr>
          </a:p>
          <a:p>
            <a:endParaRPr lang="en-NZ" sz="2000" dirty="0">
              <a:solidFill>
                <a:srgbClr val="0961A9"/>
              </a:solidFill>
              <a:latin typeface="Aptos" panose="020B0004020202020204" pitchFamily="34" charset="0"/>
            </a:endParaRPr>
          </a:p>
          <a:p>
            <a:endParaRPr lang="en-NZ" sz="2000" dirty="0">
              <a:solidFill>
                <a:srgbClr val="0961A9"/>
              </a:solidFill>
              <a:latin typeface="Aptos" panose="020B0004020202020204" pitchFamily="34" charset="0"/>
            </a:endParaRPr>
          </a:p>
          <a:p>
            <a:endParaRPr lang="en-NZ" sz="2000" dirty="0">
              <a:latin typeface="Aptos" panose="020B0004020202020204" pitchFamily="34" charset="0"/>
            </a:endParaRPr>
          </a:p>
          <a:p>
            <a:r>
              <a:rPr lang="en-NZ" sz="2000" b="1" dirty="0">
                <a:solidFill>
                  <a:srgbClr val="0961A9"/>
                </a:solidFill>
                <a:latin typeface="Aptos" panose="020B0004020202020204" pitchFamily="34" charset="0"/>
              </a:rPr>
              <a:t>			</a:t>
            </a:r>
          </a:p>
          <a:p>
            <a:r>
              <a:rPr lang="en-NZ" sz="2000" b="1" dirty="0">
                <a:solidFill>
                  <a:srgbClr val="0961A9"/>
                </a:solidFill>
                <a:latin typeface="Aptos" panose="020B0004020202020204" pitchFamily="34" charset="0"/>
              </a:rPr>
              <a:t>			</a:t>
            </a:r>
          </a:p>
        </p:txBody>
      </p:sp>
      <p:sp>
        <p:nvSpPr>
          <p:cNvPr id="6" name="TextBox 5">
            <a:extLst>
              <a:ext uri="{FF2B5EF4-FFF2-40B4-BE49-F238E27FC236}">
                <a16:creationId xmlns:a16="http://schemas.microsoft.com/office/drawing/2014/main" id="{639E652D-4D45-D657-7C16-F2B70C3CB1AB}"/>
              </a:ext>
            </a:extLst>
          </p:cNvPr>
          <p:cNvSpPr txBox="1"/>
          <p:nvPr/>
        </p:nvSpPr>
        <p:spPr>
          <a:xfrm>
            <a:off x="8722898" y="0"/>
            <a:ext cx="3337966"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February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37220113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2032</TotalTime>
  <Words>981</Words>
  <Application>Microsoft Macintosh PowerPoint</Application>
  <PresentationFormat>Widescreen</PresentationFormat>
  <Paragraphs>123</Paragraphs>
  <Slides>7</Slides>
  <Notes>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7</vt:i4>
      </vt:variant>
    </vt:vector>
  </HeadingPairs>
  <TitlesOfParts>
    <vt:vector size="16" baseType="lpstr">
      <vt:lpstr>Aptos</vt:lpstr>
      <vt:lpstr>Aptos Black</vt:lpstr>
      <vt:lpstr>Aptos ExtraBold</vt:lpstr>
      <vt:lpstr>Arial</vt:lpstr>
      <vt:lpstr>Calibri</vt:lpstr>
      <vt:lpstr>Calibri Light</vt:lpstr>
      <vt:lpstr>Wingdings</vt:lpstr>
      <vt:lpstr>Office Theme</vt:lpstr>
      <vt:lpstr>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Central Agencies Shared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Fromont [NEMA]</dc:creator>
  <cp:lastModifiedBy>Laura Kong</cp:lastModifiedBy>
  <cp:revision>25</cp:revision>
  <dcterms:created xsi:type="dcterms:W3CDTF">2024-07-10T01:00:56Z</dcterms:created>
  <dcterms:modified xsi:type="dcterms:W3CDTF">2025-02-21T02:20:34Z</dcterms:modified>
</cp:coreProperties>
</file>