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655" r:id="rId5"/>
    <p:sldMasterId id="2147483667" r:id="rId6"/>
    <p:sldMasterId id="2147483675" r:id="rId7"/>
    <p:sldMasterId id="2147483691" r:id="rId8"/>
    <p:sldMasterId id="2147483693" r:id="rId9"/>
    <p:sldMasterId id="2147483688" r:id="rId10"/>
    <p:sldMasterId id="2147483676" r:id="rId11"/>
    <p:sldMasterId id="2147483697" r:id="rId12"/>
    <p:sldMasterId id="2147483699" r:id="rId13"/>
    <p:sldMasterId id="2147483700" r:id="rId14"/>
    <p:sldMasterId id="2147483715" r:id="rId15"/>
  </p:sldMasterIdLst>
  <p:notesMasterIdLst>
    <p:notesMasterId r:id="rId32"/>
  </p:notesMasterIdLst>
  <p:handoutMasterIdLst>
    <p:handoutMasterId r:id="rId33"/>
  </p:handoutMasterIdLst>
  <p:sldIdLst>
    <p:sldId id="269" r:id="rId16"/>
    <p:sldId id="2762" r:id="rId17"/>
    <p:sldId id="289" r:id="rId18"/>
    <p:sldId id="3359" r:id="rId19"/>
    <p:sldId id="778" r:id="rId20"/>
    <p:sldId id="3358" r:id="rId21"/>
    <p:sldId id="292" r:id="rId22"/>
    <p:sldId id="2757" r:id="rId23"/>
    <p:sldId id="3360" r:id="rId24"/>
    <p:sldId id="2759" r:id="rId25"/>
    <p:sldId id="2765" r:id="rId26"/>
    <p:sldId id="2766" r:id="rId27"/>
    <p:sldId id="2763" r:id="rId28"/>
    <p:sldId id="2764" r:id="rId29"/>
    <p:sldId id="2761" r:id="rId30"/>
    <p:sldId id="2754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7F9FF"/>
    <a:srgbClr val="0069B4"/>
    <a:srgbClr val="D3F5FA"/>
    <a:srgbClr val="FFFCC5"/>
    <a:srgbClr val="FFFFFE"/>
    <a:srgbClr val="183254"/>
    <a:srgbClr val="FCC002"/>
    <a:srgbClr val="67BB89"/>
    <a:srgbClr val="41B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47E45-F24D-074D-9634-15C3D32245B6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EDE3BE13-3479-504F-93EF-7044763898F7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Prerequisites</a:t>
          </a:r>
        </a:p>
      </dgm:t>
    </dgm:pt>
    <dgm:pt modelId="{0F989118-89E6-5846-9AE2-AB8C79FA2A23}" type="parTrans" cxnId="{A8BA0D73-4565-0546-87B2-35263E07A495}">
      <dgm:prSet/>
      <dgm:spPr/>
      <dgm:t>
        <a:bodyPr/>
        <a:lstStyle/>
        <a:p>
          <a:endParaRPr lang="en-GB"/>
        </a:p>
      </dgm:t>
    </dgm:pt>
    <dgm:pt modelId="{0028CA3E-3993-B246-AF03-876D0D4570E2}" type="sibTrans" cxnId="{A8BA0D73-4565-0546-87B2-35263E07A495}">
      <dgm:prSet/>
      <dgm:spPr/>
      <dgm:t>
        <a:bodyPr/>
        <a:lstStyle/>
        <a:p>
          <a:endParaRPr lang="en-GB"/>
        </a:p>
      </dgm:t>
    </dgm:pt>
    <dgm:pt modelId="{27FAAC60-2FB0-AA43-B908-EF49168C78A9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Core Science</a:t>
          </a:r>
        </a:p>
      </dgm:t>
    </dgm:pt>
    <dgm:pt modelId="{920E267A-FE35-3944-8CC5-B662AB4C951B}" type="parTrans" cxnId="{F42BF3DE-3691-AB47-B6B3-90CA11776C26}">
      <dgm:prSet/>
      <dgm:spPr/>
      <dgm:t>
        <a:bodyPr/>
        <a:lstStyle/>
        <a:p>
          <a:endParaRPr lang="en-GB"/>
        </a:p>
      </dgm:t>
    </dgm:pt>
    <dgm:pt modelId="{F5834ADC-EC53-8245-B883-A2F7E27E834D}" type="sibTrans" cxnId="{F42BF3DE-3691-AB47-B6B3-90CA11776C26}">
      <dgm:prSet/>
      <dgm:spPr/>
      <dgm:t>
        <a:bodyPr/>
        <a:lstStyle/>
        <a:p>
          <a:endParaRPr lang="en-GB"/>
        </a:p>
      </dgm:t>
    </dgm:pt>
    <dgm:pt modelId="{6876970A-0E38-0946-BA49-B9AA144FB92D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Hybrid TWC SOP Training</a:t>
          </a:r>
        </a:p>
      </dgm:t>
    </dgm:pt>
    <dgm:pt modelId="{FDA29F71-974F-3541-AC81-ECAC18C43953}" type="parTrans" cxnId="{B10669D0-B06E-2542-AB3B-FEC6C20E6C7D}">
      <dgm:prSet/>
      <dgm:spPr/>
      <dgm:t>
        <a:bodyPr/>
        <a:lstStyle/>
        <a:p>
          <a:endParaRPr lang="en-GB"/>
        </a:p>
      </dgm:t>
    </dgm:pt>
    <dgm:pt modelId="{8554AFBD-2F72-3048-BFAB-C16A88CD2DAE}" type="sibTrans" cxnId="{B10669D0-B06E-2542-AB3B-FEC6C20E6C7D}">
      <dgm:prSet/>
      <dgm:spPr/>
      <dgm:t>
        <a:bodyPr/>
        <a:lstStyle/>
        <a:p>
          <a:endParaRPr lang="en-GB"/>
        </a:p>
      </dgm:t>
    </dgm:pt>
    <dgm:pt modelId="{516E6A11-37C7-5444-B92C-42E626C2E3D6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Core Operations</a:t>
          </a:r>
        </a:p>
      </dgm:t>
    </dgm:pt>
    <dgm:pt modelId="{08963F0E-5FD1-2845-864C-1A4EB8BD9B49}" type="parTrans" cxnId="{1CCE68FC-93E2-2B4C-BAB7-226331ADB8FB}">
      <dgm:prSet/>
      <dgm:spPr/>
      <dgm:t>
        <a:bodyPr/>
        <a:lstStyle/>
        <a:p>
          <a:endParaRPr lang="en-GB"/>
        </a:p>
      </dgm:t>
    </dgm:pt>
    <dgm:pt modelId="{EA2468CA-94F2-2844-B54D-5CD4460B1E0E}" type="sibTrans" cxnId="{1CCE68FC-93E2-2B4C-BAB7-226331ADB8FB}">
      <dgm:prSet/>
      <dgm:spPr/>
      <dgm:t>
        <a:bodyPr/>
        <a:lstStyle/>
        <a:p>
          <a:endParaRPr lang="en-GB"/>
        </a:p>
      </dgm:t>
    </dgm:pt>
    <dgm:pt modelId="{92E6A7EC-F67E-B042-85E6-AEDDEFB923A1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Decision Support Tools</a:t>
          </a:r>
        </a:p>
      </dgm:t>
    </dgm:pt>
    <dgm:pt modelId="{54E282D8-4C84-5544-A691-BF483AA27164}" type="parTrans" cxnId="{DD9DF0D9-E97A-6444-9927-178075B01D99}">
      <dgm:prSet/>
      <dgm:spPr/>
      <dgm:t>
        <a:bodyPr/>
        <a:lstStyle/>
        <a:p>
          <a:endParaRPr lang="en-GB"/>
        </a:p>
      </dgm:t>
    </dgm:pt>
    <dgm:pt modelId="{F2689385-F449-AE41-B56B-F3EF852E69AD}" type="sibTrans" cxnId="{DD9DF0D9-E97A-6444-9927-178075B01D99}">
      <dgm:prSet/>
      <dgm:spPr/>
      <dgm:t>
        <a:bodyPr/>
        <a:lstStyle/>
        <a:p>
          <a:endParaRPr lang="en-GB"/>
        </a:p>
      </dgm:t>
    </dgm:pt>
    <dgm:pt modelId="{21C70464-1EA0-F945-9154-612CFC814DE8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Communicating Threats &amp; Impacts</a:t>
          </a:r>
        </a:p>
      </dgm:t>
    </dgm:pt>
    <dgm:pt modelId="{74534215-FD86-8941-9C2E-3A85CAC179BF}" type="parTrans" cxnId="{37B48F27-B388-4D4E-B1FD-69B4281F0520}">
      <dgm:prSet/>
      <dgm:spPr/>
      <dgm:t>
        <a:bodyPr/>
        <a:lstStyle/>
        <a:p>
          <a:endParaRPr lang="en-GB"/>
        </a:p>
      </dgm:t>
    </dgm:pt>
    <dgm:pt modelId="{2E465001-9647-984F-BB0A-EDC9CC7A3532}" type="sibTrans" cxnId="{37B48F27-B388-4D4E-B1FD-69B4281F0520}">
      <dgm:prSet/>
      <dgm:spPr/>
      <dgm:t>
        <a:bodyPr/>
        <a:lstStyle/>
        <a:p>
          <a:endParaRPr lang="en-GB"/>
        </a:p>
      </dgm:t>
    </dgm:pt>
    <dgm:pt modelId="{E07A752C-0D93-2C42-8430-1C75F1CDBBE0}">
      <dgm:prSet phldrT="[Text]" custT="1"/>
      <dgm:spPr/>
      <dgm:t>
        <a:bodyPr/>
        <a:lstStyle/>
        <a:p>
          <a:r>
            <a:rPr lang="en-GB" sz="1400" b="1" i="0" dirty="0">
              <a:latin typeface="Arial" panose="020B0604020202020204" pitchFamily="34" charset="0"/>
              <a:cs typeface="Arial" panose="020B0604020202020204" pitchFamily="34" charset="0"/>
            </a:rPr>
            <a:t>In Person training</a:t>
          </a:r>
        </a:p>
      </dgm:t>
    </dgm:pt>
    <dgm:pt modelId="{4EB57E16-1807-E547-B92E-C05BB95E8089}" type="parTrans" cxnId="{87FFA2EB-4E68-C74D-AD75-D65B1BB468C6}">
      <dgm:prSet/>
      <dgm:spPr/>
      <dgm:t>
        <a:bodyPr/>
        <a:lstStyle/>
        <a:p>
          <a:endParaRPr lang="en-GB"/>
        </a:p>
      </dgm:t>
    </dgm:pt>
    <dgm:pt modelId="{414E6F48-A6EB-7944-A398-055EBC395649}" type="sibTrans" cxnId="{87FFA2EB-4E68-C74D-AD75-D65B1BB468C6}">
      <dgm:prSet/>
      <dgm:spPr/>
      <dgm:t>
        <a:bodyPr/>
        <a:lstStyle/>
        <a:p>
          <a:endParaRPr lang="en-GB"/>
        </a:p>
      </dgm:t>
    </dgm:pt>
    <dgm:pt modelId="{FBB0AF3E-CED9-9545-A216-777C77D2E03D}" type="pres">
      <dgm:prSet presAssocID="{5F747E45-F24D-074D-9634-15C3D32245B6}" presName="Name0" presStyleCnt="0">
        <dgm:presLayoutVars>
          <dgm:dir/>
          <dgm:resizeHandles val="exact"/>
        </dgm:presLayoutVars>
      </dgm:prSet>
      <dgm:spPr/>
    </dgm:pt>
    <dgm:pt modelId="{68D00B77-91F5-6A41-9579-5AA98CE9065D}" type="pres">
      <dgm:prSet presAssocID="{EDE3BE13-3479-504F-93EF-7044763898F7}" presName="node" presStyleLbl="node1" presStyleIdx="0" presStyleCnt="7" custScaleX="115504">
        <dgm:presLayoutVars>
          <dgm:bulletEnabled val="1"/>
        </dgm:presLayoutVars>
      </dgm:prSet>
      <dgm:spPr/>
    </dgm:pt>
    <dgm:pt modelId="{08B79B3D-EB3B-AD4A-9744-3D16017C5228}" type="pres">
      <dgm:prSet presAssocID="{0028CA3E-3993-B246-AF03-876D0D4570E2}" presName="sibTrans" presStyleLbl="sibTrans2D1" presStyleIdx="0" presStyleCnt="6"/>
      <dgm:spPr/>
    </dgm:pt>
    <dgm:pt modelId="{EA070AFC-905B-354D-AD4E-FAF4C1FB5730}" type="pres">
      <dgm:prSet presAssocID="{0028CA3E-3993-B246-AF03-876D0D4570E2}" presName="connectorText" presStyleLbl="sibTrans2D1" presStyleIdx="0" presStyleCnt="6"/>
      <dgm:spPr/>
    </dgm:pt>
    <dgm:pt modelId="{039CAC66-F40D-184E-8211-808F85832258}" type="pres">
      <dgm:prSet presAssocID="{27FAAC60-2FB0-AA43-B908-EF49168C78A9}" presName="node" presStyleLbl="node1" presStyleIdx="1" presStyleCnt="7" custLinFactNeighborX="-29590" custLinFactNeighborY="-5338">
        <dgm:presLayoutVars>
          <dgm:bulletEnabled val="1"/>
        </dgm:presLayoutVars>
      </dgm:prSet>
      <dgm:spPr/>
    </dgm:pt>
    <dgm:pt modelId="{3F7BEBB2-F2D1-DE42-9C8D-E764ABB13AA4}" type="pres">
      <dgm:prSet presAssocID="{F5834ADC-EC53-8245-B883-A2F7E27E834D}" presName="sibTrans" presStyleLbl="sibTrans2D1" presStyleIdx="1" presStyleCnt="6"/>
      <dgm:spPr/>
    </dgm:pt>
    <dgm:pt modelId="{D676E335-E2FB-204C-9B81-3F6424B8F8CC}" type="pres">
      <dgm:prSet presAssocID="{F5834ADC-EC53-8245-B883-A2F7E27E834D}" presName="connectorText" presStyleLbl="sibTrans2D1" presStyleIdx="1" presStyleCnt="6"/>
      <dgm:spPr/>
    </dgm:pt>
    <dgm:pt modelId="{595E4F38-7782-694A-96F7-6F6046AA8B87}" type="pres">
      <dgm:prSet presAssocID="{516E6A11-37C7-5444-B92C-42E626C2E3D6}" presName="node" presStyleLbl="node1" presStyleIdx="2" presStyleCnt="7" custLinFactNeighborX="-21580" custLinFactNeighborY="1630">
        <dgm:presLayoutVars>
          <dgm:bulletEnabled val="1"/>
        </dgm:presLayoutVars>
      </dgm:prSet>
      <dgm:spPr/>
    </dgm:pt>
    <dgm:pt modelId="{0151193F-22D5-7745-A63A-EB475785DEAE}" type="pres">
      <dgm:prSet presAssocID="{EA2468CA-94F2-2844-B54D-5CD4460B1E0E}" presName="sibTrans" presStyleLbl="sibTrans2D1" presStyleIdx="2" presStyleCnt="6"/>
      <dgm:spPr/>
    </dgm:pt>
    <dgm:pt modelId="{348C5A8C-EAAE-304F-B004-982B86CD0C25}" type="pres">
      <dgm:prSet presAssocID="{EA2468CA-94F2-2844-B54D-5CD4460B1E0E}" presName="connectorText" presStyleLbl="sibTrans2D1" presStyleIdx="2" presStyleCnt="6"/>
      <dgm:spPr/>
    </dgm:pt>
    <dgm:pt modelId="{5690659C-D1EE-E04C-93D6-34EDFA3D8539}" type="pres">
      <dgm:prSet presAssocID="{92E6A7EC-F67E-B042-85E6-AEDDEFB923A1}" presName="node" presStyleLbl="node1" presStyleIdx="3" presStyleCnt="7" custScaleX="88103" custLinFactNeighborX="-33095" custLinFactNeighborY="1630">
        <dgm:presLayoutVars>
          <dgm:bulletEnabled val="1"/>
        </dgm:presLayoutVars>
      </dgm:prSet>
      <dgm:spPr/>
    </dgm:pt>
    <dgm:pt modelId="{D487AE79-A012-4D46-945A-C5696B8DB7FB}" type="pres">
      <dgm:prSet presAssocID="{F2689385-F449-AE41-B56B-F3EF852E69AD}" presName="sibTrans" presStyleLbl="sibTrans2D1" presStyleIdx="3" presStyleCnt="6"/>
      <dgm:spPr/>
    </dgm:pt>
    <dgm:pt modelId="{2F0AF8DA-EA5A-584E-8085-D3DC0BF87939}" type="pres">
      <dgm:prSet presAssocID="{F2689385-F449-AE41-B56B-F3EF852E69AD}" presName="connectorText" presStyleLbl="sibTrans2D1" presStyleIdx="3" presStyleCnt="6"/>
      <dgm:spPr/>
    </dgm:pt>
    <dgm:pt modelId="{30E91BCA-E640-8942-AC4A-6C6096923C2B}" type="pres">
      <dgm:prSet presAssocID="{21C70464-1EA0-F945-9154-612CFC814DE8}" presName="node" presStyleLbl="node1" presStyleIdx="4" presStyleCnt="7" custScaleX="127740" custLinFactNeighborX="-42483" custLinFactNeighborY="1630">
        <dgm:presLayoutVars>
          <dgm:bulletEnabled val="1"/>
        </dgm:presLayoutVars>
      </dgm:prSet>
      <dgm:spPr/>
    </dgm:pt>
    <dgm:pt modelId="{F1C84DD8-7F5D-9D43-8560-006AF9C44A12}" type="pres">
      <dgm:prSet presAssocID="{2E465001-9647-984F-BB0A-EDC9CC7A3532}" presName="sibTrans" presStyleLbl="sibTrans2D1" presStyleIdx="4" presStyleCnt="6" custLinFactNeighborX="-41862" custLinFactNeighborY="0"/>
      <dgm:spPr/>
    </dgm:pt>
    <dgm:pt modelId="{8C001128-24FA-4347-99F8-0FDB6A7219BA}" type="pres">
      <dgm:prSet presAssocID="{2E465001-9647-984F-BB0A-EDC9CC7A3532}" presName="connectorText" presStyleLbl="sibTrans2D1" presStyleIdx="4" presStyleCnt="6"/>
      <dgm:spPr/>
    </dgm:pt>
    <dgm:pt modelId="{33B562E1-330A-8248-968E-6CDC020D8F42}" type="pres">
      <dgm:prSet presAssocID="{6876970A-0E38-0946-BA49-B9AA144FB92D}" presName="node" presStyleLbl="node1" presStyleIdx="5" presStyleCnt="7" custLinFactNeighborX="-80841" custLinFactNeighborY="6289">
        <dgm:presLayoutVars>
          <dgm:bulletEnabled val="1"/>
        </dgm:presLayoutVars>
      </dgm:prSet>
      <dgm:spPr/>
    </dgm:pt>
    <dgm:pt modelId="{2A2AA49B-7A26-6842-9160-80714419686F}" type="pres">
      <dgm:prSet presAssocID="{8554AFBD-2F72-3048-BFAB-C16A88CD2DAE}" presName="sibTrans" presStyleLbl="sibTrans2D1" presStyleIdx="5" presStyleCnt="6"/>
      <dgm:spPr/>
    </dgm:pt>
    <dgm:pt modelId="{C5954F1F-405B-CE44-97E2-27DF84179BD6}" type="pres">
      <dgm:prSet presAssocID="{8554AFBD-2F72-3048-BFAB-C16A88CD2DAE}" presName="connectorText" presStyleLbl="sibTrans2D1" presStyleIdx="5" presStyleCnt="6"/>
      <dgm:spPr/>
    </dgm:pt>
    <dgm:pt modelId="{6A9AFBB9-4423-8A4A-AB5C-416890AABCB3}" type="pres">
      <dgm:prSet presAssocID="{E07A752C-0D93-2C42-8430-1C75F1CDBBE0}" presName="node" presStyleLbl="node1" presStyleIdx="6" presStyleCnt="7" custLinFactNeighborX="-25798" custLinFactNeighborY="3530">
        <dgm:presLayoutVars>
          <dgm:bulletEnabled val="1"/>
        </dgm:presLayoutVars>
      </dgm:prSet>
      <dgm:spPr/>
    </dgm:pt>
  </dgm:ptLst>
  <dgm:cxnLst>
    <dgm:cxn modelId="{F0682F02-9A97-9549-8A41-5D71A011E243}" type="presOf" srcId="{21C70464-1EA0-F945-9154-612CFC814DE8}" destId="{30E91BCA-E640-8942-AC4A-6C6096923C2B}" srcOrd="0" destOrd="0" presId="urn:microsoft.com/office/officeart/2005/8/layout/process1"/>
    <dgm:cxn modelId="{EEA15024-3A6D-0341-BD03-B8D947F6C49E}" type="presOf" srcId="{F5834ADC-EC53-8245-B883-A2F7E27E834D}" destId="{D676E335-E2FB-204C-9B81-3F6424B8F8CC}" srcOrd="1" destOrd="0" presId="urn:microsoft.com/office/officeart/2005/8/layout/process1"/>
    <dgm:cxn modelId="{37B48F27-B388-4D4E-B1FD-69B4281F0520}" srcId="{5F747E45-F24D-074D-9634-15C3D32245B6}" destId="{21C70464-1EA0-F945-9154-612CFC814DE8}" srcOrd="4" destOrd="0" parTransId="{74534215-FD86-8941-9C2E-3A85CAC179BF}" sibTransId="{2E465001-9647-984F-BB0A-EDC9CC7A3532}"/>
    <dgm:cxn modelId="{C7CA1F29-A6D6-1745-886D-D1D80114ECC1}" type="presOf" srcId="{EA2468CA-94F2-2844-B54D-5CD4460B1E0E}" destId="{0151193F-22D5-7745-A63A-EB475785DEAE}" srcOrd="0" destOrd="0" presId="urn:microsoft.com/office/officeart/2005/8/layout/process1"/>
    <dgm:cxn modelId="{97D0F347-9578-D94A-8AFF-4D62BB6A146A}" type="presOf" srcId="{2E465001-9647-984F-BB0A-EDC9CC7A3532}" destId="{F1C84DD8-7F5D-9D43-8560-006AF9C44A12}" srcOrd="0" destOrd="0" presId="urn:microsoft.com/office/officeart/2005/8/layout/process1"/>
    <dgm:cxn modelId="{8C25E051-5578-2C4A-AD52-96A8D1BE1641}" type="presOf" srcId="{EDE3BE13-3479-504F-93EF-7044763898F7}" destId="{68D00B77-91F5-6A41-9579-5AA98CE9065D}" srcOrd="0" destOrd="0" presId="urn:microsoft.com/office/officeart/2005/8/layout/process1"/>
    <dgm:cxn modelId="{A8BA0D73-4565-0546-87B2-35263E07A495}" srcId="{5F747E45-F24D-074D-9634-15C3D32245B6}" destId="{EDE3BE13-3479-504F-93EF-7044763898F7}" srcOrd="0" destOrd="0" parTransId="{0F989118-89E6-5846-9AE2-AB8C79FA2A23}" sibTransId="{0028CA3E-3993-B246-AF03-876D0D4570E2}"/>
    <dgm:cxn modelId="{31D59B73-9AAC-E84D-8B40-8C6BE3C2D90E}" type="presOf" srcId="{92E6A7EC-F67E-B042-85E6-AEDDEFB923A1}" destId="{5690659C-D1EE-E04C-93D6-34EDFA3D8539}" srcOrd="0" destOrd="0" presId="urn:microsoft.com/office/officeart/2005/8/layout/process1"/>
    <dgm:cxn modelId="{F033DA74-5508-1F4A-847E-F02F2F02D364}" type="presOf" srcId="{8554AFBD-2F72-3048-BFAB-C16A88CD2DAE}" destId="{C5954F1F-405B-CE44-97E2-27DF84179BD6}" srcOrd="1" destOrd="0" presId="urn:microsoft.com/office/officeart/2005/8/layout/process1"/>
    <dgm:cxn modelId="{14457279-0CEF-A74F-81D9-C83CE4ACA06A}" type="presOf" srcId="{F2689385-F449-AE41-B56B-F3EF852E69AD}" destId="{D487AE79-A012-4D46-945A-C5696B8DB7FB}" srcOrd="0" destOrd="0" presId="urn:microsoft.com/office/officeart/2005/8/layout/process1"/>
    <dgm:cxn modelId="{9283A379-B1D5-7D4D-B836-605C7A5016D9}" type="presOf" srcId="{EA2468CA-94F2-2844-B54D-5CD4460B1E0E}" destId="{348C5A8C-EAAE-304F-B004-982B86CD0C25}" srcOrd="1" destOrd="0" presId="urn:microsoft.com/office/officeart/2005/8/layout/process1"/>
    <dgm:cxn modelId="{3DA0B27C-672A-E54A-9905-425FB9E96C29}" type="presOf" srcId="{5F747E45-F24D-074D-9634-15C3D32245B6}" destId="{FBB0AF3E-CED9-9545-A216-777C77D2E03D}" srcOrd="0" destOrd="0" presId="urn:microsoft.com/office/officeart/2005/8/layout/process1"/>
    <dgm:cxn modelId="{612D3F85-BC80-D74F-9D3D-89826D60D2F4}" type="presOf" srcId="{0028CA3E-3993-B246-AF03-876D0D4570E2}" destId="{EA070AFC-905B-354D-AD4E-FAF4C1FB5730}" srcOrd="1" destOrd="0" presId="urn:microsoft.com/office/officeart/2005/8/layout/process1"/>
    <dgm:cxn modelId="{49253C8C-6588-3646-A5D0-885419CC222D}" type="presOf" srcId="{516E6A11-37C7-5444-B92C-42E626C2E3D6}" destId="{595E4F38-7782-694A-96F7-6F6046AA8B87}" srcOrd="0" destOrd="0" presId="urn:microsoft.com/office/officeart/2005/8/layout/process1"/>
    <dgm:cxn modelId="{FA6DDB90-DFC1-4747-92E8-65BFCF0A5460}" type="presOf" srcId="{E07A752C-0D93-2C42-8430-1C75F1CDBBE0}" destId="{6A9AFBB9-4423-8A4A-AB5C-416890AABCB3}" srcOrd="0" destOrd="0" presId="urn:microsoft.com/office/officeart/2005/8/layout/process1"/>
    <dgm:cxn modelId="{1601A4A1-17A0-2142-BE55-1D815E2F8173}" type="presOf" srcId="{8554AFBD-2F72-3048-BFAB-C16A88CD2DAE}" destId="{2A2AA49B-7A26-6842-9160-80714419686F}" srcOrd="0" destOrd="0" presId="urn:microsoft.com/office/officeart/2005/8/layout/process1"/>
    <dgm:cxn modelId="{16B039AF-DA75-704B-B179-902E3BD5BCE1}" type="presOf" srcId="{0028CA3E-3993-B246-AF03-876D0D4570E2}" destId="{08B79B3D-EB3B-AD4A-9744-3D16017C5228}" srcOrd="0" destOrd="0" presId="urn:microsoft.com/office/officeart/2005/8/layout/process1"/>
    <dgm:cxn modelId="{D44EF0B9-69DD-D142-9942-A6BA5A642096}" type="presOf" srcId="{6876970A-0E38-0946-BA49-B9AA144FB92D}" destId="{33B562E1-330A-8248-968E-6CDC020D8F42}" srcOrd="0" destOrd="0" presId="urn:microsoft.com/office/officeart/2005/8/layout/process1"/>
    <dgm:cxn modelId="{2E8D71CC-9B59-A14A-9307-865DBDDC551B}" type="presOf" srcId="{F5834ADC-EC53-8245-B883-A2F7E27E834D}" destId="{3F7BEBB2-F2D1-DE42-9C8D-E764ABB13AA4}" srcOrd="0" destOrd="0" presId="urn:microsoft.com/office/officeart/2005/8/layout/process1"/>
    <dgm:cxn modelId="{B10669D0-B06E-2542-AB3B-FEC6C20E6C7D}" srcId="{5F747E45-F24D-074D-9634-15C3D32245B6}" destId="{6876970A-0E38-0946-BA49-B9AA144FB92D}" srcOrd="5" destOrd="0" parTransId="{FDA29F71-974F-3541-AC81-ECAC18C43953}" sibTransId="{8554AFBD-2F72-3048-BFAB-C16A88CD2DAE}"/>
    <dgm:cxn modelId="{23EA51D2-A296-284F-9906-2DA5C644B958}" type="presOf" srcId="{2E465001-9647-984F-BB0A-EDC9CC7A3532}" destId="{8C001128-24FA-4347-99F8-0FDB6A7219BA}" srcOrd="1" destOrd="0" presId="urn:microsoft.com/office/officeart/2005/8/layout/process1"/>
    <dgm:cxn modelId="{DD9DF0D9-E97A-6444-9927-178075B01D99}" srcId="{5F747E45-F24D-074D-9634-15C3D32245B6}" destId="{92E6A7EC-F67E-B042-85E6-AEDDEFB923A1}" srcOrd="3" destOrd="0" parTransId="{54E282D8-4C84-5544-A691-BF483AA27164}" sibTransId="{F2689385-F449-AE41-B56B-F3EF852E69AD}"/>
    <dgm:cxn modelId="{F42BF3DE-3691-AB47-B6B3-90CA11776C26}" srcId="{5F747E45-F24D-074D-9634-15C3D32245B6}" destId="{27FAAC60-2FB0-AA43-B908-EF49168C78A9}" srcOrd="1" destOrd="0" parTransId="{920E267A-FE35-3944-8CC5-B662AB4C951B}" sibTransId="{F5834ADC-EC53-8245-B883-A2F7E27E834D}"/>
    <dgm:cxn modelId="{80FFC6E1-3DC8-E146-B6E7-91BDD8766AA8}" type="presOf" srcId="{27FAAC60-2FB0-AA43-B908-EF49168C78A9}" destId="{039CAC66-F40D-184E-8211-808F85832258}" srcOrd="0" destOrd="0" presId="urn:microsoft.com/office/officeart/2005/8/layout/process1"/>
    <dgm:cxn modelId="{0DD2DAE7-CDDE-B34E-9A14-360ABA9EA6F8}" type="presOf" srcId="{F2689385-F449-AE41-B56B-F3EF852E69AD}" destId="{2F0AF8DA-EA5A-584E-8085-D3DC0BF87939}" srcOrd="1" destOrd="0" presId="urn:microsoft.com/office/officeart/2005/8/layout/process1"/>
    <dgm:cxn modelId="{87FFA2EB-4E68-C74D-AD75-D65B1BB468C6}" srcId="{5F747E45-F24D-074D-9634-15C3D32245B6}" destId="{E07A752C-0D93-2C42-8430-1C75F1CDBBE0}" srcOrd="6" destOrd="0" parTransId="{4EB57E16-1807-E547-B92E-C05BB95E8089}" sibTransId="{414E6F48-A6EB-7944-A398-055EBC395649}"/>
    <dgm:cxn modelId="{1CCE68FC-93E2-2B4C-BAB7-226331ADB8FB}" srcId="{5F747E45-F24D-074D-9634-15C3D32245B6}" destId="{516E6A11-37C7-5444-B92C-42E626C2E3D6}" srcOrd="2" destOrd="0" parTransId="{08963F0E-5FD1-2845-864C-1A4EB8BD9B49}" sibTransId="{EA2468CA-94F2-2844-B54D-5CD4460B1E0E}"/>
    <dgm:cxn modelId="{852D7869-BA2F-5B41-9EDC-3FD4DBDA7A62}" type="presParOf" srcId="{FBB0AF3E-CED9-9545-A216-777C77D2E03D}" destId="{68D00B77-91F5-6A41-9579-5AA98CE9065D}" srcOrd="0" destOrd="0" presId="urn:microsoft.com/office/officeart/2005/8/layout/process1"/>
    <dgm:cxn modelId="{73A7E7B4-E2BA-9147-A99B-04B0B836CF64}" type="presParOf" srcId="{FBB0AF3E-CED9-9545-A216-777C77D2E03D}" destId="{08B79B3D-EB3B-AD4A-9744-3D16017C5228}" srcOrd="1" destOrd="0" presId="urn:microsoft.com/office/officeart/2005/8/layout/process1"/>
    <dgm:cxn modelId="{8EC6D098-54D6-B846-8620-E8A1210BB57D}" type="presParOf" srcId="{08B79B3D-EB3B-AD4A-9744-3D16017C5228}" destId="{EA070AFC-905B-354D-AD4E-FAF4C1FB5730}" srcOrd="0" destOrd="0" presId="urn:microsoft.com/office/officeart/2005/8/layout/process1"/>
    <dgm:cxn modelId="{D9DF84EE-0B58-F644-BF3A-AED3E8283036}" type="presParOf" srcId="{FBB0AF3E-CED9-9545-A216-777C77D2E03D}" destId="{039CAC66-F40D-184E-8211-808F85832258}" srcOrd="2" destOrd="0" presId="urn:microsoft.com/office/officeart/2005/8/layout/process1"/>
    <dgm:cxn modelId="{FB80E571-AD26-804A-B885-9F84C9D3F087}" type="presParOf" srcId="{FBB0AF3E-CED9-9545-A216-777C77D2E03D}" destId="{3F7BEBB2-F2D1-DE42-9C8D-E764ABB13AA4}" srcOrd="3" destOrd="0" presId="urn:microsoft.com/office/officeart/2005/8/layout/process1"/>
    <dgm:cxn modelId="{2EC79D6C-2F89-4F42-8544-02273F6CF168}" type="presParOf" srcId="{3F7BEBB2-F2D1-DE42-9C8D-E764ABB13AA4}" destId="{D676E335-E2FB-204C-9B81-3F6424B8F8CC}" srcOrd="0" destOrd="0" presId="urn:microsoft.com/office/officeart/2005/8/layout/process1"/>
    <dgm:cxn modelId="{6F321409-2F27-2E4B-B3FB-61FDB40713D6}" type="presParOf" srcId="{FBB0AF3E-CED9-9545-A216-777C77D2E03D}" destId="{595E4F38-7782-694A-96F7-6F6046AA8B87}" srcOrd="4" destOrd="0" presId="urn:microsoft.com/office/officeart/2005/8/layout/process1"/>
    <dgm:cxn modelId="{CCDDA29F-0BB9-8B44-9E77-5CEA02A26487}" type="presParOf" srcId="{FBB0AF3E-CED9-9545-A216-777C77D2E03D}" destId="{0151193F-22D5-7745-A63A-EB475785DEAE}" srcOrd="5" destOrd="0" presId="urn:microsoft.com/office/officeart/2005/8/layout/process1"/>
    <dgm:cxn modelId="{D3BCBA6A-6828-4644-9A45-2A28C102CD13}" type="presParOf" srcId="{0151193F-22D5-7745-A63A-EB475785DEAE}" destId="{348C5A8C-EAAE-304F-B004-982B86CD0C25}" srcOrd="0" destOrd="0" presId="urn:microsoft.com/office/officeart/2005/8/layout/process1"/>
    <dgm:cxn modelId="{0910B88E-0CD7-7344-8791-C677945A07E7}" type="presParOf" srcId="{FBB0AF3E-CED9-9545-A216-777C77D2E03D}" destId="{5690659C-D1EE-E04C-93D6-34EDFA3D8539}" srcOrd="6" destOrd="0" presId="urn:microsoft.com/office/officeart/2005/8/layout/process1"/>
    <dgm:cxn modelId="{633A60D3-AD90-D547-853A-5211B310C48A}" type="presParOf" srcId="{FBB0AF3E-CED9-9545-A216-777C77D2E03D}" destId="{D487AE79-A012-4D46-945A-C5696B8DB7FB}" srcOrd="7" destOrd="0" presId="urn:microsoft.com/office/officeart/2005/8/layout/process1"/>
    <dgm:cxn modelId="{FE5A6873-7F8E-A240-BB95-57728419E4FE}" type="presParOf" srcId="{D487AE79-A012-4D46-945A-C5696B8DB7FB}" destId="{2F0AF8DA-EA5A-584E-8085-D3DC0BF87939}" srcOrd="0" destOrd="0" presId="urn:microsoft.com/office/officeart/2005/8/layout/process1"/>
    <dgm:cxn modelId="{E190A0E8-D4A5-DD44-B5D0-E885240456F6}" type="presParOf" srcId="{FBB0AF3E-CED9-9545-A216-777C77D2E03D}" destId="{30E91BCA-E640-8942-AC4A-6C6096923C2B}" srcOrd="8" destOrd="0" presId="urn:microsoft.com/office/officeart/2005/8/layout/process1"/>
    <dgm:cxn modelId="{5AB954A4-C27D-8C41-BC15-C76CCD42B79B}" type="presParOf" srcId="{FBB0AF3E-CED9-9545-A216-777C77D2E03D}" destId="{F1C84DD8-7F5D-9D43-8560-006AF9C44A12}" srcOrd="9" destOrd="0" presId="urn:microsoft.com/office/officeart/2005/8/layout/process1"/>
    <dgm:cxn modelId="{4396D40C-35CE-834C-A658-3B1055E94863}" type="presParOf" srcId="{F1C84DD8-7F5D-9D43-8560-006AF9C44A12}" destId="{8C001128-24FA-4347-99F8-0FDB6A7219BA}" srcOrd="0" destOrd="0" presId="urn:microsoft.com/office/officeart/2005/8/layout/process1"/>
    <dgm:cxn modelId="{440F4F7A-1738-EA49-8399-0E2123319907}" type="presParOf" srcId="{FBB0AF3E-CED9-9545-A216-777C77D2E03D}" destId="{33B562E1-330A-8248-968E-6CDC020D8F42}" srcOrd="10" destOrd="0" presId="urn:microsoft.com/office/officeart/2005/8/layout/process1"/>
    <dgm:cxn modelId="{5D932CFC-B016-0F40-A59E-2E15D4489074}" type="presParOf" srcId="{FBB0AF3E-CED9-9545-A216-777C77D2E03D}" destId="{2A2AA49B-7A26-6842-9160-80714419686F}" srcOrd="11" destOrd="0" presId="urn:microsoft.com/office/officeart/2005/8/layout/process1"/>
    <dgm:cxn modelId="{E6A7C3E9-4982-A64F-8159-EABCDDA84BC2}" type="presParOf" srcId="{2A2AA49B-7A26-6842-9160-80714419686F}" destId="{C5954F1F-405B-CE44-97E2-27DF84179BD6}" srcOrd="0" destOrd="0" presId="urn:microsoft.com/office/officeart/2005/8/layout/process1"/>
    <dgm:cxn modelId="{9C265D3F-3231-DF4A-A37D-2D16C1364A8D}" type="presParOf" srcId="{FBB0AF3E-CED9-9545-A216-777C77D2E03D}" destId="{6A9AFBB9-4423-8A4A-AB5C-416890AABCB3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00B77-91F5-6A41-9579-5AA98CE9065D}">
      <dsp:nvSpPr>
        <dsp:cNvPr id="0" name=""/>
        <dsp:cNvSpPr/>
      </dsp:nvSpPr>
      <dsp:spPr>
        <a:xfrm>
          <a:off x="8364" y="385056"/>
          <a:ext cx="1410000" cy="8011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Prerequisites</a:t>
          </a:r>
        </a:p>
      </dsp:txBody>
      <dsp:txXfrm>
        <a:off x="31828" y="408520"/>
        <a:ext cx="1363072" cy="754180"/>
      </dsp:txXfrm>
    </dsp:sp>
    <dsp:sp modelId="{08B79B3D-EB3B-AD4A-9744-3D16017C5228}">
      <dsp:nvSpPr>
        <dsp:cNvPr id="0" name=""/>
        <dsp:cNvSpPr/>
      </dsp:nvSpPr>
      <dsp:spPr>
        <a:xfrm rot="21511416">
          <a:off x="1504286" y="611505"/>
          <a:ext cx="182278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504295" y="672757"/>
        <a:ext cx="127595" cy="181646"/>
      </dsp:txXfrm>
    </dsp:sp>
    <dsp:sp modelId="{039CAC66-F40D-184E-8211-808F85832258}">
      <dsp:nvSpPr>
        <dsp:cNvPr id="0" name=""/>
        <dsp:cNvSpPr/>
      </dsp:nvSpPr>
      <dsp:spPr>
        <a:xfrm>
          <a:off x="1762172" y="342293"/>
          <a:ext cx="1220736" cy="801108"/>
        </a:xfrm>
        <a:prstGeom prst="roundRect">
          <a:avLst>
            <a:gd name="adj" fmla="val 10000"/>
          </a:avLst>
        </a:prstGeom>
        <a:solidFill>
          <a:schemeClr val="accent5">
            <a:hueOff val="3714"/>
            <a:satOff val="112"/>
            <a:lumOff val="-346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Core Science</a:t>
          </a:r>
        </a:p>
      </dsp:txBody>
      <dsp:txXfrm>
        <a:off x="1785636" y="365757"/>
        <a:ext cx="1173808" cy="754180"/>
      </dsp:txXfrm>
    </dsp:sp>
    <dsp:sp modelId="{3F7BEBB2-F2D1-DE42-9C8D-E764ABB13AA4}">
      <dsp:nvSpPr>
        <dsp:cNvPr id="0" name=""/>
        <dsp:cNvSpPr/>
      </dsp:nvSpPr>
      <dsp:spPr>
        <a:xfrm rot="109736">
          <a:off x="3114690" y="619639"/>
          <a:ext cx="279668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457"/>
            <a:satOff val="134"/>
            <a:lumOff val="-4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114711" y="678848"/>
        <a:ext cx="195768" cy="181646"/>
      </dsp:txXfrm>
    </dsp:sp>
    <dsp:sp modelId="{595E4F38-7782-694A-96F7-6F6046AA8B87}">
      <dsp:nvSpPr>
        <dsp:cNvPr id="0" name=""/>
        <dsp:cNvSpPr/>
      </dsp:nvSpPr>
      <dsp:spPr>
        <a:xfrm>
          <a:off x="3510317" y="398114"/>
          <a:ext cx="1220736" cy="801108"/>
        </a:xfrm>
        <a:prstGeom prst="roundRect">
          <a:avLst>
            <a:gd name="adj" fmla="val 10000"/>
          </a:avLst>
        </a:prstGeom>
        <a:solidFill>
          <a:schemeClr val="accent5">
            <a:hueOff val="7428"/>
            <a:satOff val="224"/>
            <a:lumOff val="-69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Core Operations</a:t>
          </a:r>
        </a:p>
      </dsp:txBody>
      <dsp:txXfrm>
        <a:off x="3533781" y="421578"/>
        <a:ext cx="1173808" cy="754180"/>
      </dsp:txXfrm>
    </dsp:sp>
    <dsp:sp modelId="{0151193F-22D5-7745-A63A-EB475785DEAE}">
      <dsp:nvSpPr>
        <dsp:cNvPr id="0" name=""/>
        <dsp:cNvSpPr/>
      </dsp:nvSpPr>
      <dsp:spPr>
        <a:xfrm>
          <a:off x="4839070" y="647297"/>
          <a:ext cx="228995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8914"/>
            <a:satOff val="268"/>
            <a:lumOff val="-8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4839070" y="707845"/>
        <a:ext cx="160297" cy="181646"/>
      </dsp:txXfrm>
    </dsp:sp>
    <dsp:sp modelId="{5690659C-D1EE-E04C-93D6-34EDFA3D8539}">
      <dsp:nvSpPr>
        <dsp:cNvPr id="0" name=""/>
        <dsp:cNvSpPr/>
      </dsp:nvSpPr>
      <dsp:spPr>
        <a:xfrm>
          <a:off x="5163121" y="398114"/>
          <a:ext cx="1075505" cy="801108"/>
        </a:xfrm>
        <a:prstGeom prst="roundRect">
          <a:avLst>
            <a:gd name="adj" fmla="val 10000"/>
          </a:avLst>
        </a:prstGeom>
        <a:solidFill>
          <a:schemeClr val="accent5">
            <a:hueOff val="11142"/>
            <a:satOff val="335"/>
            <a:lumOff val="-1039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Decision Support Tools</a:t>
          </a:r>
        </a:p>
      </dsp:txBody>
      <dsp:txXfrm>
        <a:off x="5186585" y="421578"/>
        <a:ext cx="1028577" cy="754180"/>
      </dsp:txXfrm>
    </dsp:sp>
    <dsp:sp modelId="{D487AE79-A012-4D46-945A-C5696B8DB7FB}">
      <dsp:nvSpPr>
        <dsp:cNvPr id="0" name=""/>
        <dsp:cNvSpPr/>
      </dsp:nvSpPr>
      <dsp:spPr>
        <a:xfrm>
          <a:off x="6349241" y="647297"/>
          <a:ext cx="234500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3371"/>
            <a:satOff val="403"/>
            <a:lumOff val="-12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6349241" y="707845"/>
        <a:ext cx="164150" cy="181646"/>
      </dsp:txXfrm>
    </dsp:sp>
    <dsp:sp modelId="{30E91BCA-E640-8942-AC4A-6C6096923C2B}">
      <dsp:nvSpPr>
        <dsp:cNvPr id="0" name=""/>
        <dsp:cNvSpPr/>
      </dsp:nvSpPr>
      <dsp:spPr>
        <a:xfrm>
          <a:off x="6681081" y="398114"/>
          <a:ext cx="1559369" cy="801108"/>
        </a:xfrm>
        <a:prstGeom prst="roundRect">
          <a:avLst>
            <a:gd name="adj" fmla="val 10000"/>
          </a:avLst>
        </a:prstGeom>
        <a:solidFill>
          <a:schemeClr val="accent5">
            <a:hueOff val="14857"/>
            <a:satOff val="447"/>
            <a:lumOff val="-138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Communicating Threats &amp; Impacts</a:t>
          </a:r>
        </a:p>
      </dsp:txBody>
      <dsp:txXfrm>
        <a:off x="6704545" y="421578"/>
        <a:ext cx="1512441" cy="754180"/>
      </dsp:txXfrm>
    </dsp:sp>
    <dsp:sp modelId="{F1C84DD8-7F5D-9D43-8560-006AF9C44A12}">
      <dsp:nvSpPr>
        <dsp:cNvPr id="0" name=""/>
        <dsp:cNvSpPr/>
      </dsp:nvSpPr>
      <dsp:spPr>
        <a:xfrm rot="75863">
          <a:off x="8248882" y="667927"/>
          <a:ext cx="159566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7828"/>
            <a:satOff val="537"/>
            <a:lumOff val="-16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8248888" y="727947"/>
        <a:ext cx="111696" cy="181646"/>
      </dsp:txXfrm>
    </dsp:sp>
    <dsp:sp modelId="{33B562E1-330A-8248-968E-6CDC020D8F42}">
      <dsp:nvSpPr>
        <dsp:cNvPr id="0" name=""/>
        <dsp:cNvSpPr/>
      </dsp:nvSpPr>
      <dsp:spPr>
        <a:xfrm>
          <a:off x="8541445" y="435438"/>
          <a:ext cx="1220736" cy="801108"/>
        </a:xfrm>
        <a:prstGeom prst="roundRect">
          <a:avLst>
            <a:gd name="adj" fmla="val 10000"/>
          </a:avLst>
        </a:prstGeom>
        <a:solidFill>
          <a:schemeClr val="accent5">
            <a:hueOff val="18571"/>
            <a:satOff val="559"/>
            <a:lumOff val="-1732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Hybrid TWC SOP Training</a:t>
          </a:r>
        </a:p>
      </dsp:txBody>
      <dsp:txXfrm>
        <a:off x="8564909" y="458902"/>
        <a:ext cx="1173808" cy="754180"/>
      </dsp:txXfrm>
    </dsp:sp>
    <dsp:sp modelId="{2A2AA49B-7A26-6842-9160-80714419686F}">
      <dsp:nvSpPr>
        <dsp:cNvPr id="0" name=""/>
        <dsp:cNvSpPr/>
      </dsp:nvSpPr>
      <dsp:spPr>
        <a:xfrm rot="21561584">
          <a:off x="9951436" y="673443"/>
          <a:ext cx="401270" cy="3027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2285"/>
            <a:satOff val="671"/>
            <a:lumOff val="-20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951439" y="734498"/>
        <a:ext cx="310447" cy="181646"/>
      </dsp:txXfrm>
    </dsp:sp>
    <dsp:sp modelId="{6A9AFBB9-4423-8A4A-AB5C-416890AABCB3}">
      <dsp:nvSpPr>
        <dsp:cNvPr id="0" name=""/>
        <dsp:cNvSpPr/>
      </dsp:nvSpPr>
      <dsp:spPr>
        <a:xfrm>
          <a:off x="10519249" y="413335"/>
          <a:ext cx="1220736" cy="801108"/>
        </a:xfrm>
        <a:prstGeom prst="roundRect">
          <a:avLst>
            <a:gd name="adj" fmla="val 10000"/>
          </a:avLst>
        </a:prstGeom>
        <a:solidFill>
          <a:schemeClr val="accent5">
            <a:hueOff val="22285"/>
            <a:satOff val="671"/>
            <a:lumOff val="-207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latin typeface="Arial" panose="020B0604020202020204" pitchFamily="34" charset="0"/>
              <a:cs typeface="Arial" panose="020B0604020202020204" pitchFamily="34" charset="0"/>
            </a:rPr>
            <a:t>In Person training</a:t>
          </a:r>
        </a:p>
      </dsp:txBody>
      <dsp:txXfrm>
        <a:off x="10542713" y="436799"/>
        <a:ext cx="1173808" cy="754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E6A58-4FB4-4CC6-96D2-704E647E1F92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99EB5-BBC7-4461-B19C-AF767D8FFBC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3031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DCC70-1736-4198-B3CB-0BBF381B4215}" type="datetimeFigureOut">
              <a:rPr lang="fr-FR" smtClean="0"/>
              <a:t>04/04/2025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55B3A-F9BB-419E-94F8-F6C4477A78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55B3A-F9BB-419E-94F8-F6C4477A78E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364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27ECC083-7A85-63D4-4837-29B656FD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>
            <a:extLst>
              <a:ext uri="{FF2B5EF4-FFF2-40B4-BE49-F238E27FC236}">
                <a16:creationId xmlns:a16="http://schemas.microsoft.com/office/drawing/2014/main" id="{A83E2977-9D93-B407-02CB-295C63002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" name="Google Shape;176;p5:notes">
            <a:extLst>
              <a:ext uri="{FF2B5EF4-FFF2-40B4-BE49-F238E27FC236}">
                <a16:creationId xmlns:a16="http://schemas.microsoft.com/office/drawing/2014/main" id="{015BAE4B-51F6-9C49-1C6B-576E7F4019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29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91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841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t="-943" r="-1"/>
          <a:stretch/>
        </p:blipFill>
        <p:spPr>
          <a:xfrm>
            <a:off x="7338429" y="1779105"/>
            <a:ext cx="3970734" cy="397747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11538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4C09-06E6-EC4E-BDC8-F8CE7451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75AF4-7C76-F84A-BB03-3750F9EBBB3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494146" y="1680651"/>
            <a:ext cx="10491787" cy="4513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070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319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845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8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78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4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881200"/>
            <a:ext cx="12192001" cy="439738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3" y="2270490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6" name="Oval 17"/>
          <p:cNvSpPr/>
          <p:nvPr userDrawn="1"/>
        </p:nvSpPr>
        <p:spPr>
          <a:xfrm>
            <a:off x="1703252" y="1972193"/>
            <a:ext cx="955433" cy="955433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8425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3D55D0-3C72-4164-9340-C8944BC23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0858"/>
            <a:ext cx="12192000" cy="453934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2031714" y="2171125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061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2596056" y="268757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F371C-B563-7143-AB92-E7DA8E41A5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2741" y="1298268"/>
            <a:ext cx="11474450" cy="528955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A098D7-84A4-0A45-938C-E934A080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84" y="188144"/>
            <a:ext cx="10515600" cy="922901"/>
          </a:xfrm>
          <a:prstGeom prst="rect">
            <a:avLst/>
          </a:prstGeom>
        </p:spPr>
        <p:txBody>
          <a:bodyPr/>
          <a:lstStyle>
            <a:lvl1pPr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31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2639"/>
            <a:ext cx="12192000" cy="453934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151898" y="1812907"/>
            <a:ext cx="8128572" cy="3618809"/>
          </a:xfrm>
          <a:prstGeom prst="rect">
            <a:avLst/>
          </a:prstGeom>
          <a:solidFill>
            <a:schemeClr val="bg1"/>
          </a:solidFill>
          <a:ln w="57150" cap="flat">
            <a:solidFill>
              <a:srgbClr val="41B7C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9" name="Oval 17"/>
          <p:cNvSpPr/>
          <p:nvPr userDrawn="1"/>
        </p:nvSpPr>
        <p:spPr>
          <a:xfrm>
            <a:off x="1495862" y="1170914"/>
            <a:ext cx="955433" cy="955433"/>
          </a:xfrm>
          <a:prstGeom prst="ellipse">
            <a:avLst/>
          </a:prstGeom>
          <a:solidFill>
            <a:srgbClr val="41B7C8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5536" y="-115614"/>
            <a:ext cx="1629168" cy="16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90017"/>
            <a:ext cx="12192000" cy="4365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Placeholder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108" y="1990017"/>
            <a:ext cx="3458892" cy="4365641"/>
          </a:xfrm>
          <a:prstGeom prst="rect">
            <a:avLst/>
          </a:prstGeom>
          <a:solidFill>
            <a:srgbClr val="41B7C8"/>
          </a:solidFill>
          <a:ln w="12700">
            <a:solidFill>
              <a:srgbClr val="41B7C8"/>
            </a:solidFill>
          </a:ln>
        </p:spPr>
      </p:pic>
    </p:spTree>
    <p:extLst>
      <p:ext uri="{BB962C8B-B14F-4D97-AF65-F5344CB8AC3E}">
        <p14:creationId xmlns:p14="http://schemas.microsoft.com/office/powerpoint/2010/main" val="3537423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988818" y="0"/>
            <a:ext cx="6203182" cy="6962503"/>
          </a:xfrm>
          <a:prstGeom prst="rect">
            <a:avLst/>
          </a:prstGeom>
          <a:solidFill>
            <a:srgbClr val="183254"/>
          </a:solidFill>
          <a:ln w="12700" cap="flat">
            <a:solidFill>
              <a:srgbClr val="1F476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0CD4-6B8D-45A9-9DCA-8CB0A0C642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92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62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147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056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1D0F9BB-C12C-4426-B159-EC91763DB8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995" y="151611"/>
            <a:ext cx="2593107" cy="1058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9861219D-6C89-3D27-024F-EDD5A39784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88" y="6380252"/>
            <a:ext cx="1313777" cy="38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9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656FE-615F-4D36-89E2-B4338C3477AB}"/>
              </a:ext>
            </a:extLst>
          </p:cNvPr>
          <p:cNvSpPr/>
          <p:nvPr userDrawn="1"/>
        </p:nvSpPr>
        <p:spPr>
          <a:xfrm>
            <a:off x="0" y="0"/>
            <a:ext cx="12192000" cy="1400783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</a:schemeClr>
              </a:gs>
              <a:gs pos="21000">
                <a:schemeClr val="accent1">
                  <a:lumMod val="50000"/>
                  <a:shade val="67500"/>
                  <a:satMod val="115000"/>
                </a:schemeClr>
              </a:gs>
              <a:gs pos="88000">
                <a:schemeClr val="accent1">
                  <a:lumMod val="7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296C8-2CD7-4FBA-9E62-19CB968D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338" y="37609"/>
            <a:ext cx="888975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85B7E-0A2F-1D20-26ED-8C7EE34C2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7CFCA-725F-5501-AA95-1825D2A7A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900" y="2565400"/>
            <a:ext cx="2616200" cy="172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332EA-82D0-8311-04B2-27C8C3867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5399" y="144038"/>
            <a:ext cx="1157890" cy="1112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BBAF1C-5C79-130A-FE55-E3C1AA3A1F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4093" y="197931"/>
            <a:ext cx="890433" cy="1004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40C3A0-0FAF-E283-B337-63E5D69B6F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6" y="6267689"/>
            <a:ext cx="2138913" cy="4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0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857" y="0"/>
            <a:ext cx="598714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2621" y="5349548"/>
            <a:ext cx="1495758" cy="1437388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35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419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2445868" y="0"/>
            <a:ext cx="974613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EB186-FC1E-FD41-9F03-746BAD5E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13D5D-E2C9-0947-BFB4-71009212A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37239"/>
            <a:ext cx="11179175" cy="46307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795290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8552"/>
            <a:ext cx="12192000" cy="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472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10" y="6148552"/>
            <a:ext cx="12225126" cy="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140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17631" y="420412"/>
            <a:ext cx="756742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0746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9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83820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2A5ED9-6140-49EF-92C0-7F9DD0623968}" type="datetimeFigureOut">
              <a:rPr lang="fr-FR" smtClean="0"/>
              <a:pPr/>
              <a:t>04/04/2025</a:t>
            </a:fld>
            <a:endParaRPr lang="fr-FR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2445868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29840" y="2716523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rgbClr val="0069B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77534053-254D-4E28-925D-C8196B6A1DA0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DEE516-FBD8-4DC1-9266-A07046C02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4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045603" y="63563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14" name="Rectangle"/>
          <p:cNvSpPr/>
          <p:nvPr userDrawn="1"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6" name="Rectangle 15"/>
          <p:cNvSpPr/>
          <p:nvPr userDrawn="1"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 userDrawn="1"/>
        </p:nvSpPr>
        <p:spPr>
          <a:xfrm>
            <a:off x="2557322" y="2786402"/>
            <a:ext cx="75329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7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95" r="-1568"/>
          <a:stretch/>
        </p:blipFill>
        <p:spPr>
          <a:xfrm>
            <a:off x="8255299" y="2786397"/>
            <a:ext cx="1161899" cy="8683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F7D3D-79F0-46CE-815A-70D872E7A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A47F5B70-A4B3-46E6-B156-999A54EA23A3}"/>
              </a:ext>
            </a:extLst>
          </p:cNvPr>
          <p:cNvSpPr/>
          <p:nvPr userDrawn="1"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90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52F5E-FD45-470E-B8DB-F815A18E8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CC964-472B-4E69-9963-FA695FEEA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0B157-FE5F-4E8D-9BF3-9A7C2BFD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75D1-5967-45A4-8DC0-63B883294E76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95A75-B0CF-4E47-A838-423570A88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8EA6-A812-416F-BC77-6D59B8E47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D370C-2332-43EE-B8CF-9E8860BD5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36525"/>
            <a:ext cx="1495758" cy="14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4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49" r:id="rId2"/>
    <p:sldLayoutId id="2147483656" r:id="rId3"/>
    <p:sldLayoutId id="214748367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D5931-16A2-F049-BD43-6DDE04A2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0"/>
            <a:ext cx="10515600" cy="100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123ED-E9D3-D74E-98EF-B067CB9D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28" y="14507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958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68" r:id="rId2"/>
    <p:sldLayoutId id="2147483669" r:id="rId3"/>
    <p:sldLayoutId id="2147483670" r:id="rId4"/>
    <p:sldLayoutId id="2147483689" r:id="rId5"/>
    <p:sldLayoutId id="2147483690" r:id="rId6"/>
  </p:sldLayoutIdLst>
  <p:transition spd="med"/>
  <p:hf sldNum="0" hdr="0" ftr="0" dt="0"/>
  <p:txStyles>
    <p:titleStyle>
      <a:lvl1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C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Open Sans"/>
        </a:defRPr>
      </a:lvl1pPr>
      <a:lvl2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91436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18131" marR="0" indent="-218131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1pPr>
      <a:lvl2pPr marL="575944" marR="0" indent="-254487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2pPr>
      <a:lvl3pPr marL="948298" marR="0" indent="-305384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3pPr>
      <a:lvl4pPr marL="1303688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4pPr>
      <a:lvl5pPr marL="162514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5pPr>
      <a:lvl6pPr marL="1946603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2268060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2589517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910975" marR="0" indent="-339316" algn="l" defTabSz="914367" rtl="0" latinLnBrk="0">
        <a:lnSpc>
          <a:spcPct val="9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67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32145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642915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964372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128582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607287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928744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2250201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2571659" algn="r" defTabSz="9143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8"/>
          <p:cNvSpPr/>
          <p:nvPr userDrawn="1"/>
        </p:nvSpPr>
        <p:spPr>
          <a:xfrm>
            <a:off x="518275" y="185580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8AB85A-D4DC-48B7-AC15-2A576CD74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AEC65851-C120-4AE0-9C20-79A8D25101DF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3" name="Oval 8">
            <a:extLst>
              <a:ext uri="{FF2B5EF4-FFF2-40B4-BE49-F238E27FC236}">
                <a16:creationId xmlns:a16="http://schemas.microsoft.com/office/drawing/2014/main" id="{3FB3321D-09B7-419A-8BAF-CB3FBE47F72F}"/>
              </a:ext>
            </a:extLst>
          </p:cNvPr>
          <p:cNvSpPr/>
          <p:nvPr userDrawn="1"/>
        </p:nvSpPr>
        <p:spPr>
          <a:xfrm>
            <a:off x="502508" y="3269246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2CCC20A-A1CA-4F8C-9E43-B430FE3E37D3}"/>
              </a:ext>
            </a:extLst>
          </p:cNvPr>
          <p:cNvSpPr/>
          <p:nvPr userDrawn="1"/>
        </p:nvSpPr>
        <p:spPr>
          <a:xfrm>
            <a:off x="518275" y="4682691"/>
            <a:ext cx="594088" cy="583454"/>
          </a:xfrm>
          <a:prstGeom prst="ellipse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ctr" defTabSz="130048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41B7C8"/>
              </a:solidFill>
              <a:effectLst/>
              <a:uLnTx/>
              <a:uFillTx/>
              <a:latin typeface="Roboto"/>
              <a:sym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9056-E910-4D3F-9F8A-C35247846223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5224F-0AA0-4C49-8F64-DD3B5D18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-737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AEA1C-9B6B-A84D-9758-4CC2AFAEE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7037" y="1748344"/>
            <a:ext cx="10515600" cy="404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98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8"/>
          <p:cNvSpPr/>
          <p:nvPr userDrawn="1"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2" name="Oval 8"/>
          <p:cNvSpPr/>
          <p:nvPr userDrawn="1"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4" name="TextBox 27"/>
          <p:cNvSpPr txBox="1"/>
          <p:nvPr userDrawn="1"/>
        </p:nvSpPr>
        <p:spPr>
          <a:xfrm>
            <a:off x="1697784" y="3511090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5" name="TextBox 27"/>
          <p:cNvSpPr txBox="1"/>
          <p:nvPr userDrawn="1"/>
        </p:nvSpPr>
        <p:spPr>
          <a:xfrm>
            <a:off x="5592372" y="3291783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lang="en-US" dirty="0"/>
          </a:p>
        </p:txBody>
      </p:sp>
      <p:sp>
        <p:nvSpPr>
          <p:cNvPr id="16" name="Oval 8"/>
          <p:cNvSpPr/>
          <p:nvPr userDrawn="1"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sp>
        <p:nvSpPr>
          <p:cNvPr id="17" name="Oval 8"/>
          <p:cNvSpPr/>
          <p:nvPr userDrawn="1"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18" name="TextBox 27"/>
          <p:cNvSpPr txBox="1"/>
          <p:nvPr userDrawn="1"/>
        </p:nvSpPr>
        <p:spPr>
          <a:xfrm>
            <a:off x="9529307" y="3526718"/>
            <a:ext cx="131381" cy="4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200" b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endParaRPr dirty="0"/>
          </a:p>
        </p:txBody>
      </p:sp>
      <p:sp>
        <p:nvSpPr>
          <p:cNvPr id="19" name="Oval 8"/>
          <p:cNvSpPr/>
          <p:nvPr userDrawn="1"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sp>
        <p:nvSpPr>
          <p:cNvPr id="20" name="Oval 8"/>
          <p:cNvSpPr/>
          <p:nvPr userDrawn="1"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dirty="0">
              <a:solidFill>
                <a:srgbClr val="41B7C8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347AA-9E03-4E79-83A3-F0BEFFA79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22" name="Rectangle">
            <a:extLst>
              <a:ext uri="{FF2B5EF4-FFF2-40B4-BE49-F238E27FC236}">
                <a16:creationId xmlns:a16="http://schemas.microsoft.com/office/drawing/2014/main" id="{139CCA59-4736-4A16-BAF9-7008590D0E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4F40950-1C56-4BF3-A2DD-AF830DAE5D27}"/>
              </a:ext>
            </a:extLst>
          </p:cNvPr>
          <p:cNvSpPr/>
          <p:nvPr userDrawn="1"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87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bg1"/>
          </a:solidFill>
          <a:ln w="28575" cap="flat">
            <a:solidFill>
              <a:srgbClr val="0069B4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4FD65-7187-4ED1-A740-6B2F1CAEAE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D21CA73B-23B0-4E0C-A623-4B3E1ABEB8B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7"/>
          <p:cNvSpPr/>
          <p:nvPr userDrawn="1"/>
        </p:nvSpPr>
        <p:spPr>
          <a:xfrm>
            <a:off x="8909764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Rectangle 59"/>
          <p:cNvSpPr/>
          <p:nvPr userDrawn="1"/>
        </p:nvSpPr>
        <p:spPr>
          <a:xfrm>
            <a:off x="5367337" y="3829971"/>
            <a:ext cx="1774525" cy="116156"/>
          </a:xfrm>
          <a:prstGeom prst="rect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Rectangle 60"/>
          <p:cNvSpPr/>
          <p:nvPr userDrawn="1"/>
        </p:nvSpPr>
        <p:spPr>
          <a:xfrm>
            <a:off x="7140607" y="3829971"/>
            <a:ext cx="1774526" cy="116156"/>
          </a:xfrm>
          <a:prstGeom prst="rect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Oval 62"/>
          <p:cNvSpPr/>
          <p:nvPr userDrawn="1"/>
        </p:nvSpPr>
        <p:spPr>
          <a:xfrm>
            <a:off x="2271202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41B7C8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41B7C8"/>
              </a:solidFill>
            </a:endParaRPr>
          </a:p>
        </p:txBody>
      </p:sp>
      <p:cxnSp>
        <p:nvCxnSpPr>
          <p:cNvPr id="13" name="Straight Connector 9"/>
          <p:cNvCxnSpPr>
            <a:endCxn id="12" idx="0"/>
          </p:cNvCxnSpPr>
          <p:nvPr userDrawn="1"/>
        </p:nvCxnSpPr>
        <p:spPr>
          <a:xfrm flipV="1">
            <a:off x="2695550" y="2112580"/>
            <a:ext cx="1" cy="1724728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4" name="Oval 67"/>
          <p:cNvSpPr/>
          <p:nvPr userDrawn="1"/>
        </p:nvSpPr>
        <p:spPr>
          <a:xfrm>
            <a:off x="5823631" y="2112580"/>
            <a:ext cx="848697" cy="794330"/>
          </a:xfrm>
          <a:prstGeom prst="ellipse">
            <a:avLst/>
          </a:prstGeom>
          <a:solidFill>
            <a:srgbClr val="67BB89"/>
          </a:solidFill>
          <a:ln w="12700">
            <a:solidFill>
              <a:srgbClr val="67BB89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5" name="Straight Connector 68"/>
          <p:cNvCxnSpPr>
            <a:stCxn id="10" idx="0"/>
            <a:endCxn id="14" idx="0"/>
          </p:cNvCxnSpPr>
          <p:nvPr userDrawn="1"/>
        </p:nvCxnSpPr>
        <p:spPr>
          <a:xfrm flipV="1">
            <a:off x="6247979" y="2509745"/>
            <a:ext cx="1" cy="1385641"/>
          </a:xfrm>
          <a:prstGeom prst="straightConnector1">
            <a:avLst/>
          </a:prstGeom>
          <a:ln w="25400">
            <a:solidFill>
              <a:srgbClr val="67BB89"/>
            </a:solidFill>
            <a:miter/>
          </a:ln>
        </p:spPr>
      </p:cxnSp>
      <p:sp>
        <p:nvSpPr>
          <p:cNvPr id="16" name="Oval 72"/>
          <p:cNvSpPr/>
          <p:nvPr userDrawn="1"/>
        </p:nvSpPr>
        <p:spPr>
          <a:xfrm>
            <a:off x="9335364" y="2112580"/>
            <a:ext cx="848697" cy="794330"/>
          </a:xfrm>
          <a:prstGeom prst="ellipse">
            <a:avLst/>
          </a:prstGeom>
          <a:solidFill>
            <a:srgbClr val="0069B4"/>
          </a:solidFill>
          <a:ln w="12700">
            <a:solidFill>
              <a:srgbClr val="0069B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7" name="Straight Connector 73"/>
          <p:cNvCxnSpPr>
            <a:stCxn id="9" idx="0"/>
            <a:endCxn id="16" idx="0"/>
          </p:cNvCxnSpPr>
          <p:nvPr userDrawn="1"/>
        </p:nvCxnSpPr>
        <p:spPr>
          <a:xfrm flipH="1" flipV="1">
            <a:off x="9759712" y="2509745"/>
            <a:ext cx="5" cy="1385641"/>
          </a:xfrm>
          <a:prstGeom prst="straightConnector1">
            <a:avLst/>
          </a:prstGeom>
          <a:ln w="25400">
            <a:solidFill>
              <a:srgbClr val="0069B4"/>
            </a:solidFill>
            <a:miter/>
          </a:ln>
        </p:spPr>
      </p:cxnSp>
      <p:sp>
        <p:nvSpPr>
          <p:cNvPr id="18" name="Oval 76"/>
          <p:cNvSpPr/>
          <p:nvPr userDrawn="1"/>
        </p:nvSpPr>
        <p:spPr>
          <a:xfrm>
            <a:off x="4049105" y="4859415"/>
            <a:ext cx="848697" cy="794330"/>
          </a:xfrm>
          <a:prstGeom prst="ellipse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>
              <a:solidFill>
                <a:srgbClr val="F4C646"/>
              </a:solidFill>
            </a:endParaRPr>
          </a:p>
        </p:txBody>
      </p:sp>
      <p:cxnSp>
        <p:nvCxnSpPr>
          <p:cNvPr id="19" name="Straight Connector 77"/>
          <p:cNvCxnSpPr>
            <a:stCxn id="18" idx="0"/>
          </p:cNvCxnSpPr>
          <p:nvPr userDrawn="1"/>
        </p:nvCxnSpPr>
        <p:spPr>
          <a:xfrm flipV="1">
            <a:off x="4473454" y="3837307"/>
            <a:ext cx="1" cy="1022107"/>
          </a:xfrm>
          <a:prstGeom prst="straightConnector1">
            <a:avLst/>
          </a:prstGeom>
          <a:ln w="25400">
            <a:solidFill>
              <a:srgbClr val="183254"/>
            </a:solidFill>
            <a:miter/>
          </a:ln>
        </p:spPr>
      </p:cxnSp>
      <p:sp>
        <p:nvSpPr>
          <p:cNvPr id="20" name="Oval 80"/>
          <p:cNvSpPr/>
          <p:nvPr userDrawn="1"/>
        </p:nvSpPr>
        <p:spPr>
          <a:xfrm>
            <a:off x="7560837" y="4859415"/>
            <a:ext cx="848697" cy="794330"/>
          </a:xfrm>
          <a:prstGeom prst="ellipse">
            <a:avLst/>
          </a:prstGeom>
          <a:solidFill>
            <a:srgbClr val="FCC002"/>
          </a:solidFill>
          <a:ln w="12700">
            <a:solidFill>
              <a:srgbClr val="FCC002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" name="Straight Connector 81"/>
          <p:cNvCxnSpPr>
            <a:stCxn id="20" idx="0"/>
            <a:endCxn id="11" idx="0"/>
          </p:cNvCxnSpPr>
          <p:nvPr userDrawn="1"/>
        </p:nvCxnSpPr>
        <p:spPr>
          <a:xfrm flipV="1">
            <a:off x="7985186" y="3837307"/>
            <a:ext cx="1255" cy="1022107"/>
          </a:xfrm>
          <a:prstGeom prst="straightConnector1">
            <a:avLst/>
          </a:prstGeom>
          <a:ln w="25400">
            <a:solidFill>
              <a:srgbClr val="FCC002"/>
            </a:solidFill>
            <a:miter/>
          </a:ln>
        </p:spPr>
      </p:cxnSp>
      <p:sp>
        <p:nvSpPr>
          <p:cNvPr id="32" name="Rectangle 59"/>
          <p:cNvSpPr/>
          <p:nvPr userDrawn="1"/>
        </p:nvSpPr>
        <p:spPr>
          <a:xfrm>
            <a:off x="3594066" y="3829971"/>
            <a:ext cx="1774525" cy="116156"/>
          </a:xfrm>
          <a:prstGeom prst="rect">
            <a:avLst/>
          </a:prstGeom>
          <a:solidFill>
            <a:srgbClr val="183254"/>
          </a:solidFill>
          <a:ln w="12700">
            <a:solidFill>
              <a:srgbClr val="183254"/>
            </a:solidFill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Rectangle 59"/>
          <p:cNvSpPr/>
          <p:nvPr userDrawn="1"/>
        </p:nvSpPr>
        <p:spPr>
          <a:xfrm>
            <a:off x="1818289" y="3829971"/>
            <a:ext cx="1774525" cy="11615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A509E63-55CD-40EB-85AD-92344A66B7D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56F82B-0653-4C84-95C0-C657FF2E42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0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3FE81-0D90-4272-BC39-C055F7743A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EB2C2B3B-334A-4D6A-B56D-1C2D00B9E443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1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3" r:id="rId2"/>
    <p:sldLayoutId id="2147483694" r:id="rId3"/>
    <p:sldLayoutId id="2147483714" r:id="rId4"/>
    <p:sldLayoutId id="2147483695" r:id="rId5"/>
    <p:sldLayoutId id="2147483696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49" y="362662"/>
            <a:ext cx="1692368" cy="805623"/>
          </a:xfrm>
          <a:prstGeom prst="rect">
            <a:avLst/>
          </a:prstGeom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31C4609B-4DB2-4730-BF27-120777E420A1}"/>
              </a:ext>
            </a:extLst>
          </p:cNvPr>
          <p:cNvSpPr/>
          <p:nvPr userDrawn="1"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83C4-C2B5-4C73-B449-6D166856C7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486" y="152363"/>
            <a:ext cx="1495758" cy="140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1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ttps://www.meted.ucar.edu/education_training/lessons/831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tsunami/tsunami_dss/index.ht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10345" y="5139809"/>
            <a:ext cx="80623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REPORT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ICG/PTWS-XXXI, 7-11 April 2025, Beijing, China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Kong, ITIC Director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2B111-BCAA-E545-A17F-8587485A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149" y="5021129"/>
            <a:ext cx="1269243" cy="12882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4BD179-1D19-D148-AB5E-7C3E5079E467}"/>
              </a:ext>
            </a:extLst>
          </p:cNvPr>
          <p:cNvSpPr/>
          <p:nvPr/>
        </p:nvSpPr>
        <p:spPr>
          <a:xfrm>
            <a:off x="6438178" y="1939551"/>
            <a:ext cx="54942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n-US" sz="3200" b="1" dirty="0">
                <a:solidFill>
                  <a:srgbClr val="FFFF00"/>
                </a:solidFill>
                <a:latin typeface="ArialMT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C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ompetencies for National Tsunami Warning Centers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effectLst/>
              <a:latin typeface="ArialM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ArialMT"/>
              </a:rPr>
              <a:t>2024-26 ITIC Training Pilot</a:t>
            </a:r>
            <a:endParaRPr lang="en-US" sz="3200" b="1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D457-3206-8F28-46FC-ED247F6A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0" y="73311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14D5D-FB8A-9F31-99B5-315C16223C0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0" y="1340317"/>
            <a:ext cx="11096582" cy="46774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b="1" dirty="0"/>
              <a:t>OTGA platform – project team lead</a:t>
            </a:r>
            <a:endParaRPr lang="en-US" sz="2400" dirty="0"/>
          </a:p>
          <a:p>
            <a:pPr lvl="1"/>
            <a:r>
              <a:rPr lang="en-US" sz="2000" dirty="0"/>
              <a:t>Core science competencies training material available from BOM, GA, COMET and OTGA Tsunami Awareness course – Review completed and gaps identified</a:t>
            </a:r>
          </a:p>
          <a:p>
            <a:pPr lvl="1"/>
            <a:r>
              <a:rPr lang="en-US" sz="2000" dirty="0"/>
              <a:t>New module:  Basic Tsunami Science knowledge - Development ongoing </a:t>
            </a:r>
          </a:p>
          <a:p>
            <a:pPr lvl="1"/>
            <a:r>
              <a:rPr lang="en-US" sz="2000" dirty="0"/>
              <a:t>New module:  Basic Earthquake Source knowledge - Draft completed</a:t>
            </a:r>
          </a:p>
          <a:p>
            <a:r>
              <a:rPr lang="en-US" sz="2400" b="1" dirty="0"/>
              <a:t>COMET platform – project team working with COMET team</a:t>
            </a:r>
          </a:p>
          <a:p>
            <a:pPr lvl="1"/>
            <a:r>
              <a:rPr lang="en-US" sz="2000" dirty="0"/>
              <a:t>Existing module update, COMET:  “Tsunamis” - include events since 2017 and ensure materials applicable for US domestic and international - Work ongoing, complete Q2 2025.</a:t>
            </a:r>
          </a:p>
          <a:p>
            <a:pPr lvl="1"/>
            <a:r>
              <a:rPr lang="en-US" sz="2000" dirty="0"/>
              <a:t>New module, COMET:  NTWC Decision-making:  “Communicating Threats and Impacts during Tsunami Events” – based around COMET’s existing US NTWC, but focus on PTWC Products, with NWPTAC where appropriate (SW Pacific scenario)</a:t>
            </a:r>
          </a:p>
          <a:p>
            <a:pPr lvl="1"/>
            <a:r>
              <a:rPr lang="en-US" sz="2000" dirty="0"/>
              <a:t>Due to US govt funding situation, active work paused by most of                                          project team – timeline for completion not certain (sometime 2026)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040952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2CA4-F5B1-2043-10AC-557D0A62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91" y="175183"/>
            <a:ext cx="10515600" cy="1005281"/>
          </a:xfrm>
        </p:spPr>
        <p:txBody>
          <a:bodyPr>
            <a:normAutofit fontScale="90000"/>
          </a:bodyPr>
          <a:lstStyle/>
          <a:p>
            <a:r>
              <a:rPr lang="en-US" dirty="0"/>
              <a:t>OTGA Core Tsunami Science Competencies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06E2A-1F01-7AAD-4CC7-25CD5A15C5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1791" y="1322000"/>
            <a:ext cx="6138278" cy="518548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Based on BOM training course supplemented by material from GA, OTGA Tsunami Awareness, COMET and other sources as needed.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Focus on job requirements of TWC staff,      </a:t>
            </a:r>
            <a:r>
              <a:rPr lang="en-US" sz="2200" dirty="0" err="1"/>
              <a:t>i.e</a:t>
            </a:r>
            <a:r>
              <a:rPr lang="en-US" sz="2200" dirty="0"/>
              <a:t>, on science needed to support   operational decision-making.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BOM course is general entry-level covering tsunami science for duty forecasters at the Bureau National Operations Centre (BNOC). It is focused on the Australian AOR</a:t>
            </a:r>
          </a:p>
          <a:p>
            <a:pPr marL="347663" indent="-347663">
              <a:buFont typeface="Wingdings" pitchFamily="2" charset="2"/>
              <a:buChar char="Ø"/>
            </a:pPr>
            <a:r>
              <a:rPr lang="en-US" sz="2200" dirty="0"/>
              <a:t>BOM course covers: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Generation – 4 lessons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Propagation – 6 lessons</a:t>
            </a:r>
          </a:p>
          <a:p>
            <a:pPr marL="755650" lvl="1" indent="-423863">
              <a:spcBef>
                <a:spcPts val="384"/>
              </a:spcBef>
            </a:pPr>
            <a:r>
              <a:rPr lang="en-US" sz="2200" dirty="0"/>
              <a:t>Impact – 4 lessons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3BAC1-9177-2CF7-F02E-C902DBF2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069" y="1594776"/>
            <a:ext cx="6138278" cy="31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325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610E-E841-8E79-3860-15A13D563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2" y="89210"/>
            <a:ext cx="10515600" cy="1005281"/>
          </a:xfrm>
        </p:spPr>
        <p:txBody>
          <a:bodyPr>
            <a:normAutofit fontScale="90000"/>
          </a:bodyPr>
          <a:lstStyle/>
          <a:p>
            <a:r>
              <a:rPr lang="en-US" dirty="0"/>
              <a:t>OTGA Core Earthquake Science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D8ABA-F638-E2E7-1DFB-F0D97FD3C9B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8948" y="1382192"/>
            <a:ext cx="5972445" cy="526393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/>
              <a:t>Draft completed December 2024</a:t>
            </a:r>
          </a:p>
          <a:p>
            <a:pPr>
              <a:lnSpc>
                <a:spcPct val="115000"/>
              </a:lnSpc>
            </a:pPr>
            <a:r>
              <a:rPr lang="en-US" sz="3100" dirty="0"/>
              <a:t>Material gathered from COMET, BOM, GA,                                                                               USGS, IRIS, and OTGA training modules</a:t>
            </a:r>
          </a:p>
          <a:p>
            <a:r>
              <a:rPr lang="en-US" dirty="0"/>
              <a:t>Covers:</a:t>
            </a:r>
          </a:p>
          <a:p>
            <a:pPr lvl="1"/>
            <a:r>
              <a:rPr lang="en-US" dirty="0"/>
              <a:t>Plate tectonics</a:t>
            </a:r>
          </a:p>
          <a:p>
            <a:pPr lvl="1"/>
            <a:r>
              <a:rPr lang="en-US" dirty="0"/>
              <a:t>Fault types</a:t>
            </a:r>
          </a:p>
          <a:p>
            <a:pPr lvl="1"/>
            <a:r>
              <a:rPr lang="en-US" dirty="0"/>
              <a:t>EQ parameters</a:t>
            </a:r>
          </a:p>
          <a:p>
            <a:pPr lvl="1"/>
            <a:r>
              <a:rPr lang="en-US" dirty="0"/>
              <a:t>EQ magnitude types</a:t>
            </a:r>
          </a:p>
          <a:p>
            <a:pPr lvl="1"/>
            <a:r>
              <a:rPr lang="en-US" dirty="0"/>
              <a:t>EQ intensity</a:t>
            </a:r>
          </a:p>
          <a:p>
            <a:pPr lvl="1"/>
            <a:r>
              <a:rPr lang="en-US" dirty="0"/>
              <a:t>Beachball diagrams</a:t>
            </a:r>
          </a:p>
          <a:p>
            <a:pPr lvl="1"/>
            <a:r>
              <a:rPr lang="en-US" dirty="0"/>
              <a:t>Tsunamigenic EQs</a:t>
            </a:r>
          </a:p>
          <a:p>
            <a:r>
              <a:rPr lang="en-US" dirty="0"/>
              <a:t>Currently available in MS Word format</a:t>
            </a:r>
          </a:p>
          <a:p>
            <a:pPr>
              <a:lnSpc>
                <a:spcPct val="115000"/>
              </a:lnSpc>
            </a:pPr>
            <a:r>
              <a:rPr lang="en-US" sz="3100" dirty="0"/>
              <a:t>Requires editing and review and conversion          to HTML5 format, possibly as PPTs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CC1A5E7A-2B7D-6E7B-348A-2DB2B0E010F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386813" y="1789379"/>
            <a:ext cx="5005878" cy="2855012"/>
          </a:xfrm>
          <a:prstGeom prst="rect">
            <a:avLst/>
          </a:prstGeom>
          <a:ln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7A16D-3C82-2505-2427-A4E1E3789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37515" r="17887" b="35119"/>
          <a:stretch/>
        </p:blipFill>
        <p:spPr>
          <a:xfrm>
            <a:off x="6757493" y="4268467"/>
            <a:ext cx="4264519" cy="23776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4057240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17B7-15D4-21C7-86F7-9F78B199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19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COMET “Tsunamis”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93DFD-8C2F-2A3A-5F13-2128782C6A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5243" y="1360328"/>
            <a:ext cx="7919691" cy="4872832"/>
          </a:xfrm>
        </p:spPr>
        <p:txBody>
          <a:bodyPr>
            <a:normAutofit/>
          </a:bodyPr>
          <a:lstStyle/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6 Modules: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Introduction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Generation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Initiation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Propagation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Inundation</a:t>
            </a:r>
          </a:p>
          <a:p>
            <a:pPr marL="695325" lvl="1" indent="-303213">
              <a:spcBef>
                <a:spcPts val="384"/>
              </a:spcBef>
            </a:pPr>
            <a:r>
              <a:rPr lang="en-US" sz="2400" dirty="0"/>
              <a:t>Long-term effects</a:t>
            </a:r>
          </a:p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Last updated December 2017</a:t>
            </a:r>
          </a:p>
          <a:p>
            <a:pPr marL="407988" indent="-407988">
              <a:buFont typeface="Wingdings" pitchFamily="2" charset="2"/>
              <a:buChar char="Ø"/>
            </a:pPr>
            <a:r>
              <a:rPr lang="en-US" sz="2400" dirty="0"/>
              <a:t>Very good overview of tsunami science                         but requires general update and inclusion of events such as </a:t>
            </a:r>
            <a:r>
              <a:rPr lang="en-US" sz="2400" dirty="0" err="1"/>
              <a:t>Palu</a:t>
            </a:r>
            <a:r>
              <a:rPr lang="en-US" sz="2400" dirty="0"/>
              <a:t> 2018 tsunami and </a:t>
            </a:r>
            <a:r>
              <a:rPr lang="en-US" sz="2400" dirty="0" err="1"/>
              <a:t>Hunga</a:t>
            </a:r>
            <a:r>
              <a:rPr lang="en-US" sz="2400" dirty="0"/>
              <a:t> Tonga 2022 eruption and tsunami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AD39B-0B53-CA72-0B09-992740325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785" y="1134779"/>
            <a:ext cx="3192681" cy="3091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5237A-732F-8E3C-5DE7-CB5E4CB48DAD}"/>
              </a:ext>
            </a:extLst>
          </p:cNvPr>
          <p:cNvSpPr txBox="1"/>
          <p:nvPr/>
        </p:nvSpPr>
        <p:spPr>
          <a:xfrm>
            <a:off x="7002483" y="4336164"/>
            <a:ext cx="518951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err="1">
                <a:hlinkClick r:id="rId3"/>
              </a:rPr>
              <a:t>www.meted.ucar.edu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education_training</a:t>
            </a:r>
            <a:r>
              <a:rPr lang="en-US" sz="1400" dirty="0">
                <a:hlinkClick r:id="rId3"/>
              </a:rPr>
              <a:t>/lessons/831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133622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BED9-A2D5-F3B6-D890-FF69BE81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92653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COMET NTWC Operations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8D03E-0665-69CE-5247-A44305D4C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240" y="1337239"/>
            <a:ext cx="11412256" cy="520072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407988" indent="-407988">
              <a:lnSpc>
                <a:spcPct val="100000"/>
              </a:lnSpc>
              <a:spcBef>
                <a:spcPts val="384"/>
              </a:spcBef>
              <a:buFont typeface="Wingdings" pitchFamily="2" charset="2"/>
              <a:buChar char="Ø"/>
            </a:pPr>
            <a:r>
              <a:rPr lang="en-US" sz="2400" dirty="0"/>
              <a:t>Based on module for US TWC:  “Communicating Threats and Impacts                      During Tsunami Events”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Introduction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TWC product alerts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Local information from WFOs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Tsunami event exercise</a:t>
            </a:r>
          </a:p>
          <a:p>
            <a:pPr marL="695325" lvl="1" indent="-303213">
              <a:lnSpc>
                <a:spcPct val="100000"/>
              </a:lnSpc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Summary of promising practices</a:t>
            </a:r>
          </a:p>
          <a:p>
            <a:pPr marL="407988" indent="-407988">
              <a:lnSpc>
                <a:spcPct val="105000"/>
              </a:lnSpc>
              <a:spcBef>
                <a:spcPts val="1584"/>
              </a:spcBef>
              <a:buFont typeface="Wingdings" pitchFamily="2" charset="2"/>
              <a:buChar char="Ø"/>
            </a:pPr>
            <a:r>
              <a:rPr lang="en-US" sz="2400" dirty="0"/>
              <a:t>Launched in July 2022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Current course is US-centric and requires extensive modification to be suitable            for a IOC Pacific regional / international audience (TSP products) 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Will focus on NTWC SOPs using PTWC messages and products (NWPTAC if needed)</a:t>
            </a:r>
          </a:p>
          <a:p>
            <a:pPr marL="407988" indent="-407988">
              <a:lnSpc>
                <a:spcPct val="105000"/>
              </a:lnSpc>
              <a:buFont typeface="Wingdings" pitchFamily="2" charset="2"/>
              <a:buChar char="Ø"/>
            </a:pPr>
            <a:r>
              <a:rPr lang="en-US" sz="2400" dirty="0"/>
              <a:t>Tsunami event exercise interactive and will be modified for role play                                   as local, regional and distant tsunami TWC operational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8793C-8380-CBE5-3CD6-5B788D109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680" y="1855321"/>
            <a:ext cx="3755408" cy="2019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E0661-D1F8-249E-74A5-DB5C6FA96F9B}"/>
              </a:ext>
            </a:extLst>
          </p:cNvPr>
          <p:cNvSpPr txBox="1"/>
          <p:nvPr/>
        </p:nvSpPr>
        <p:spPr>
          <a:xfrm>
            <a:off x="7450217" y="4014249"/>
            <a:ext cx="459575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www.meted.ucar.edu</a:t>
            </a:r>
            <a:r>
              <a:rPr lang="en-US" sz="1200" dirty="0">
                <a:hlinkClick r:id="rId3"/>
              </a:rPr>
              <a:t>/tsunami/</a:t>
            </a:r>
            <a:r>
              <a:rPr lang="en-US" sz="1200" dirty="0" err="1">
                <a:hlinkClick r:id="rId3"/>
              </a:rPr>
              <a:t>tsunami_dss</a:t>
            </a:r>
            <a:r>
              <a:rPr lang="en-US" sz="1200" dirty="0">
                <a:hlinkClick r:id="rId3"/>
              </a:rPr>
              <a:t>/</a:t>
            </a:r>
            <a:r>
              <a:rPr lang="en-US" sz="1200" dirty="0" err="1">
                <a:hlinkClick r:id="rId3"/>
              </a:rPr>
              <a:t>index.htm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9301265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5B92-8BF3-BADB-CC83-EF265034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2" y="126126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2025 - 2026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49A9E-A24A-B79D-CA30-717E8E4642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6412" y="1348031"/>
            <a:ext cx="10678423" cy="4630737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sz="2400" dirty="0"/>
              <a:t>ITIC is committed to finish the Training Pilot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sz="2400" dirty="0"/>
              <a:t>Work on updating COMET “Tsunamis” module continues -                          aim to complete by end of Q2 2025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sz="2400" dirty="0"/>
              <a:t>Work on OTGA Core Tsunami Science module ongoing -                                      aim to complete by end of Q2 2025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sz="2400" dirty="0"/>
              <a:t>Work on COMET NTWC Operations “Communicating Threats and Impacts during Tsunami Events” module - currently paused</a:t>
            </a:r>
          </a:p>
          <a:p>
            <a:pPr>
              <a:lnSpc>
                <a:spcPct val="95000"/>
              </a:lnSpc>
              <a:spcBef>
                <a:spcPts val="1800"/>
              </a:spcBef>
            </a:pPr>
            <a:r>
              <a:rPr lang="en-US" sz="2400" dirty="0"/>
              <a:t>Hybrid and in-person training planned for 1</a:t>
            </a:r>
            <a:r>
              <a:rPr lang="en-US" sz="2400" baseline="30000" dirty="0"/>
              <a:t>st</a:t>
            </a:r>
            <a:r>
              <a:rPr lang="en-US" sz="2400" dirty="0"/>
              <a:t> half 2026 –                              dates depend on progress on pre-requisite modules.                                                                            Timeline to be revisited at end of Q2 2025.</a:t>
            </a:r>
          </a:p>
        </p:txBody>
      </p:sp>
    </p:spTree>
    <p:extLst>
      <p:ext uri="{BB962C8B-B14F-4D97-AF65-F5344CB8AC3E}">
        <p14:creationId xmlns:p14="http://schemas.microsoft.com/office/powerpoint/2010/main" val="3595841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A2B111-BCAA-E545-A17F-8587485A8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149" y="5021129"/>
            <a:ext cx="1269243" cy="12882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C5D370-DB31-1B3F-A71F-75B96E0445B1}"/>
              </a:ext>
            </a:extLst>
          </p:cNvPr>
          <p:cNvSpPr/>
          <p:nvPr/>
        </p:nvSpPr>
        <p:spPr>
          <a:xfrm>
            <a:off x="6438178" y="1939551"/>
            <a:ext cx="549427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PTWS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n-US" sz="3200" b="1" dirty="0">
                <a:solidFill>
                  <a:srgbClr val="FFFF00"/>
                </a:solidFill>
                <a:latin typeface="ArialMT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ArialMT"/>
              </a:rPr>
              <a:t>C</a:t>
            </a:r>
            <a:r>
              <a:rPr lang="en-US" sz="3200" b="1" dirty="0">
                <a:solidFill>
                  <a:srgbClr val="FFFF00"/>
                </a:solidFill>
                <a:effectLst/>
                <a:latin typeface="ArialMT"/>
              </a:rPr>
              <a:t>ompetencies for National Tsunami Warning Centers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chemeClr val="bg1"/>
              </a:solidFill>
              <a:effectLst/>
              <a:latin typeface="ArialMT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bg1"/>
                </a:solidFill>
                <a:latin typeface="ArialMT"/>
              </a:rPr>
              <a:t>2024-26 ITIC Training Pilot</a:t>
            </a:r>
            <a:endParaRPr lang="en-US" sz="3200" b="1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269DE7-7CF2-26B2-AB6D-9C8826BECC30}"/>
              </a:ext>
            </a:extLst>
          </p:cNvPr>
          <p:cNvSpPr/>
          <p:nvPr/>
        </p:nvSpPr>
        <p:spPr>
          <a:xfrm>
            <a:off x="3928057" y="5386030"/>
            <a:ext cx="5993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Kong, ITIC Director</a:t>
            </a:r>
          </a:p>
        </p:txBody>
      </p:sp>
    </p:spTree>
    <p:extLst>
      <p:ext uri="{BB962C8B-B14F-4D97-AF65-F5344CB8AC3E}">
        <p14:creationId xmlns:p14="http://schemas.microsoft.com/office/powerpoint/2010/main" val="236044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0ED2A9D-BD39-448C-96AA-C9BD27CBC8DC}"/>
              </a:ext>
            </a:extLst>
          </p:cNvPr>
          <p:cNvSpPr txBox="1">
            <a:spLocks/>
          </p:cNvSpPr>
          <p:nvPr/>
        </p:nvSpPr>
        <p:spPr>
          <a:xfrm>
            <a:off x="410738" y="266431"/>
            <a:ext cx="10762784" cy="100528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C00000"/>
                </a:solidFill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Open Sans"/>
              </a:defRPr>
            </a:lvl1pPr>
            <a:lvl2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2pPr>
            <a:lvl3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3pPr>
            <a:lvl4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4pPr>
            <a:lvl5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5pPr>
            <a:lvl6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0" marR="0" indent="0" algn="l" defTabSz="91436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5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z="3600" kern="0" dirty="0"/>
              <a:t>NTWC Minimum Competencies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3196A-538D-2519-48B5-9F13239F66DB}"/>
              </a:ext>
            </a:extLst>
          </p:cNvPr>
          <p:cNvSpPr txBox="1"/>
          <p:nvPr/>
        </p:nvSpPr>
        <p:spPr>
          <a:xfrm>
            <a:off x="421540" y="1271712"/>
            <a:ext cx="7105696" cy="50218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Minimum Competency Level for National Tsunami Warning Centre (NTWC) Operations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kern="0" dirty="0"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287338" indent="-287338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PTWS-XXVII (2017) – PICT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dentified staff need</a:t>
            </a:r>
          </a:p>
          <a:p>
            <a:pPr marL="287338" indent="-287338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PTWS WG 2 (2018, Hawaii) – small group to draft </a:t>
            </a:r>
          </a:p>
          <a:p>
            <a:pPr marL="287338" indent="-287338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PTWS-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XXVIII (2019) – Incomplete framework, est. WG 2 TT        on Minimum Competency Levels for NTWC Operations Staff</a:t>
            </a:r>
          </a:p>
          <a:p>
            <a:pPr marL="287338" indent="-287338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Global TOWS WG TT-TWO and DMP (Feb 2022, 2023) –         shared progress, interest in global harmonization</a:t>
            </a:r>
          </a:p>
          <a:p>
            <a:pPr marL="287338" marR="0" lvl="0" indent="-287338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PTWS-XXX (2023) – Approved                                                        Report of the PTWS WG-2 TT to ICG</a:t>
            </a:r>
          </a:p>
          <a:p>
            <a:pPr marL="287338" lvl="1" indent="-287338"/>
            <a:r>
              <a:rPr lang="en-US" sz="1900" i="1" dirty="0">
                <a:solidFill>
                  <a:srgbClr val="C00000"/>
                </a:solidFill>
                <a:latin typeface="ArialMT"/>
              </a:rPr>
              <a:t>	Content – 1. Minimum competency levels, 2. F</a:t>
            </a:r>
            <a:r>
              <a:rPr lang="en-US" sz="1900" i="1" dirty="0">
                <a:solidFill>
                  <a:srgbClr val="C00000"/>
                </a:solidFill>
                <a:effectLst/>
                <a:latin typeface="ArialMT"/>
              </a:rPr>
              <a:t>ramework for re</a:t>
            </a:r>
            <a:r>
              <a:rPr lang="en-US" sz="1900" i="1" dirty="0">
                <a:solidFill>
                  <a:srgbClr val="C00000"/>
                </a:solidFill>
                <a:latin typeface="ArialMT"/>
              </a:rPr>
              <a:t>quired competencies (e.g., multi-tiered system with different levels of knowledge and skills required depending on roles),              3. Training required, 4.</a:t>
            </a:r>
            <a:r>
              <a:rPr lang="en-US" sz="1900" i="1" dirty="0">
                <a:solidFill>
                  <a:srgbClr val="C00000"/>
                </a:solidFill>
                <a:effectLst/>
                <a:latin typeface="ArialMT"/>
              </a:rPr>
              <a:t> Document existing schemes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5A56F-D9C7-E07B-9AD3-D7CC5BEF7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648" y="1645922"/>
            <a:ext cx="3503162" cy="483962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979772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5A2825-B991-2476-0B94-1D0885F840EE}"/>
              </a:ext>
            </a:extLst>
          </p:cNvPr>
          <p:cNvSpPr/>
          <p:nvPr/>
        </p:nvSpPr>
        <p:spPr>
          <a:xfrm>
            <a:off x="206980" y="5925499"/>
            <a:ext cx="11778038" cy="90598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66BD1-2C6A-EC48-92E8-C44E787B5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36" y="26515"/>
            <a:ext cx="11377927" cy="1054442"/>
          </a:xfrm>
          <a:noFill/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3200" dirty="0"/>
              <a:t>Minimum Competencies – 2 Tiers of NTWC</a:t>
            </a:r>
            <a:br>
              <a:rPr lang="en-US" sz="3200" dirty="0"/>
            </a:br>
            <a:r>
              <a:rPr lang="en-NZ" sz="2600" dirty="0">
                <a:solidFill>
                  <a:schemeClr val="tx1"/>
                </a:solidFill>
              </a:rPr>
              <a:t>1. ADVANCED (Comprehensive, Max),  </a:t>
            </a:r>
            <a:r>
              <a:rPr lang="en-NZ" sz="2600" dirty="0">
                <a:solidFill>
                  <a:srgbClr val="0432FF"/>
                </a:solidFill>
              </a:rPr>
              <a:t>2. CORE (Basic, Min) 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31851D3-419F-8341-AFA7-A4031FB6ECAE}"/>
              </a:ext>
            </a:extLst>
          </p:cNvPr>
          <p:cNvSpPr txBox="1">
            <a:spLocks/>
          </p:cNvSpPr>
          <p:nvPr/>
        </p:nvSpPr>
        <p:spPr>
          <a:xfrm>
            <a:off x="206980" y="1107235"/>
            <a:ext cx="11938047" cy="57507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18131" marR="0" indent="-218131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1pPr>
            <a:lvl2pPr marL="575944" marR="0" indent="-254487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2pPr>
            <a:lvl3pPr marL="948298" marR="0" indent="-305384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3pPr>
            <a:lvl4pPr marL="1303688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4pPr>
            <a:lvl5pPr marL="1625145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Roboto"/>
              </a:defRPr>
            </a:lvl5pPr>
            <a:lvl6pPr marL="1946603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6pPr>
            <a:lvl7pPr marL="2268060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7pPr>
            <a:lvl8pPr marL="2589517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8pPr>
            <a:lvl9pPr marL="2910975" marR="0" indent="-339316" algn="l" defTabSz="914367" rtl="0" latinLnBrk="0">
              <a:lnSpc>
                <a:spcPct val="9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672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Roboto"/>
              </a:defRPr>
            </a:lvl9pPr>
          </a:lstStyle>
          <a:p>
            <a:pPr marL="457200" indent="-457200">
              <a:spcBef>
                <a:spcPts val="384"/>
              </a:spcBef>
              <a:buFont typeface="+mj-lt"/>
              <a:buAutoNum type="romanUcPeriod"/>
            </a:pPr>
            <a:r>
              <a:rPr lang="en-NZ" sz="2400" b="1" kern="0" dirty="0">
                <a:solidFill>
                  <a:srgbClr val="C00000"/>
                </a:solidFill>
              </a:rPr>
              <a:t>KNOWLEDGE Science</a:t>
            </a:r>
          </a:p>
          <a:p>
            <a:pPr marL="693738" lvl="2" indent="-236538">
              <a:lnSpc>
                <a:spcPct val="80000"/>
              </a:lnSpc>
              <a:spcBef>
                <a:spcPts val="30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CORE :  Basic tsunami science / earthquake source knowledge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</a:p>
          <a:p>
            <a:pPr marL="693738" lvl="2" indent="-236538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ADVANCED : Adv tsunami science / earthquake source knowledge</a:t>
            </a:r>
            <a:r>
              <a:rPr lang="en-US" sz="2000" kern="0" dirty="0">
                <a:solidFill>
                  <a:schemeClr val="tx1"/>
                </a:solidFill>
              </a:rPr>
              <a:t>, </a:t>
            </a:r>
            <a:r>
              <a:rPr lang="en-NZ" sz="2000" kern="0" dirty="0">
                <a:solidFill>
                  <a:schemeClr val="tx1"/>
                </a:solidFill>
              </a:rPr>
              <a:t>tsunami forecast modelling</a:t>
            </a:r>
          </a:p>
          <a:p>
            <a:pPr marL="457200" indent="-457200">
              <a:spcBef>
                <a:spcPts val="800"/>
              </a:spcBef>
              <a:buFont typeface="+mj-lt"/>
              <a:buAutoNum type="romanUcPeriod"/>
            </a:pPr>
            <a:r>
              <a:rPr lang="en-NZ" sz="2400" b="1" kern="0" dirty="0">
                <a:solidFill>
                  <a:srgbClr val="C00000"/>
                </a:solidFill>
              </a:rPr>
              <a:t>OPERATIONS competencies</a:t>
            </a:r>
          </a:p>
          <a:p>
            <a:pPr marL="693738" lvl="2" indent="-236538">
              <a:lnSpc>
                <a:spcPct val="80000"/>
              </a:lnSpc>
              <a:spcBef>
                <a:spcPts val="300"/>
              </a:spcBef>
            </a:pPr>
            <a:r>
              <a:rPr lang="en-NZ" sz="2000" kern="0" dirty="0">
                <a:solidFill>
                  <a:srgbClr val="0432FF"/>
                </a:solidFill>
              </a:rPr>
              <a:t>CORE</a:t>
            </a:r>
          </a:p>
          <a:p>
            <a:pPr marL="1089025" lvl="2" indent="-34290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rgbClr val="0432FF"/>
                </a:solidFill>
              </a:rPr>
              <a:t>Understand / use TSP text / graphical products</a:t>
            </a:r>
            <a:r>
              <a:rPr lang="en-US" sz="2000" kern="0" dirty="0">
                <a:solidFill>
                  <a:srgbClr val="0432FF"/>
                </a:solidFill>
              </a:rPr>
              <a:t>, </a:t>
            </a:r>
            <a:r>
              <a:rPr lang="en-NZ" sz="2000" kern="0" dirty="0">
                <a:solidFill>
                  <a:srgbClr val="0432FF"/>
                </a:solidFill>
              </a:rPr>
              <a:t>core set of decision support tools.                                          Perform all core NTWC SOPs </a:t>
            </a:r>
          </a:p>
          <a:p>
            <a:pPr marL="1089025" lvl="2" indent="-34290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rgbClr val="0432FF"/>
                </a:solidFill>
              </a:rPr>
              <a:t>Identify potential regional, distant, and local source tsunami threats</a:t>
            </a:r>
            <a:r>
              <a:rPr lang="en-US" sz="2000" kern="0" dirty="0">
                <a:solidFill>
                  <a:srgbClr val="0432FF"/>
                </a:solidFill>
              </a:rPr>
              <a:t> </a:t>
            </a:r>
            <a:endParaRPr lang="en-NZ" sz="2000" kern="0" dirty="0">
              <a:solidFill>
                <a:srgbClr val="0432FF"/>
              </a:solidFill>
            </a:endParaRPr>
          </a:p>
          <a:p>
            <a:pPr marL="693738" lvl="2" indent="-288925">
              <a:lnSpc>
                <a:spcPct val="80000"/>
              </a:lnSpc>
              <a:spcBef>
                <a:spcPts val="600"/>
              </a:spcBef>
            </a:pPr>
            <a:r>
              <a:rPr lang="en-NZ" sz="2000" kern="0" dirty="0">
                <a:solidFill>
                  <a:schemeClr val="tx1"/>
                </a:solidFill>
              </a:rPr>
              <a:t>ADVANCED</a:t>
            </a:r>
          </a:p>
          <a:p>
            <a:pPr marL="1089025" lvl="2" indent="-34290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chemeClr val="tx1"/>
                </a:solidFill>
              </a:rPr>
              <a:t>Understand and produce tsunami threat maps  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  <a:r>
              <a:rPr lang="en-NZ" sz="2000" kern="0" dirty="0">
                <a:solidFill>
                  <a:schemeClr val="tx1"/>
                </a:solidFill>
              </a:rPr>
              <a:t> </a:t>
            </a:r>
            <a:endParaRPr lang="en-US" sz="2000" kern="0" dirty="0">
              <a:solidFill>
                <a:schemeClr val="tx1"/>
              </a:solidFill>
            </a:endParaRPr>
          </a:p>
          <a:p>
            <a:pPr marL="1089025" lvl="2" indent="-34290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chemeClr val="tx1"/>
                </a:solidFill>
              </a:rPr>
              <a:t>Explain relationship of tsunami warning products to evacuation maps and routes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</a:p>
          <a:p>
            <a:pPr marL="1089025" lvl="2" indent="-342900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chemeClr val="tx1"/>
                </a:solidFill>
              </a:rPr>
              <a:t>Use a comprehensive set of decision support tools </a:t>
            </a:r>
          </a:p>
          <a:p>
            <a:pPr marL="1089025" lvl="2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NZ" sz="2000" kern="0" dirty="0">
                <a:solidFill>
                  <a:schemeClr val="tx1"/>
                </a:solidFill>
              </a:rPr>
              <a:t>Advanced practical seismology (locate / characterise EQs), 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  <a:r>
              <a:rPr lang="en-NZ" sz="2000" kern="0" dirty="0">
                <a:solidFill>
                  <a:schemeClr val="tx1"/>
                </a:solidFill>
              </a:rPr>
              <a:t>sea-level observations:               measure &amp; interpret records</a:t>
            </a:r>
            <a:r>
              <a:rPr lang="en-US" sz="2000" kern="0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spcBef>
                <a:spcPts val="800"/>
              </a:spcBef>
              <a:buFont typeface="+mj-lt"/>
              <a:buAutoNum type="romanUcPeriod"/>
            </a:pPr>
            <a:r>
              <a:rPr lang="en-NZ" sz="2400" b="1" kern="0" dirty="0">
                <a:solidFill>
                  <a:srgbClr val="C00000"/>
                </a:solidFill>
              </a:rPr>
              <a:t>NATIONAL AGENCY competencies </a:t>
            </a:r>
            <a:r>
              <a:rPr lang="en-NZ" sz="2000" kern="0" dirty="0">
                <a:solidFill>
                  <a:srgbClr val="0432FF"/>
                </a:solidFill>
              </a:rPr>
              <a:t>- CORE</a:t>
            </a:r>
            <a:endParaRPr lang="en-NZ" sz="2400" kern="0" dirty="0">
              <a:solidFill>
                <a:srgbClr val="0432FF"/>
              </a:solidFill>
            </a:endParaRPr>
          </a:p>
          <a:p>
            <a:pPr marL="693738" lvl="2" indent="-236538">
              <a:lnSpc>
                <a:spcPct val="80000"/>
              </a:lnSpc>
              <a:spcBef>
                <a:spcPts val="300"/>
              </a:spcBef>
            </a:pPr>
            <a:r>
              <a:rPr lang="en-US" sz="2000" kern="0" dirty="0">
                <a:solidFill>
                  <a:srgbClr val="0432FF"/>
                </a:solidFill>
              </a:rPr>
              <a:t>Provide national threat &amp; impact assessment.  Liaise with NDMO &amp; response                           agencies. </a:t>
            </a:r>
            <a:r>
              <a:rPr lang="en-NZ" sz="2000" kern="0" dirty="0">
                <a:solidFill>
                  <a:srgbClr val="0432FF"/>
                </a:solidFill>
              </a:rPr>
              <a:t>Monitor public enquiries, provide guidance</a:t>
            </a:r>
            <a:r>
              <a:rPr lang="en-US" sz="2000" kern="0" dirty="0">
                <a:solidFill>
                  <a:srgbClr val="0432FF"/>
                </a:solidFill>
              </a:rPr>
              <a:t>. Conduct Post-event activities                                   (post-tsunami survey)</a:t>
            </a:r>
          </a:p>
          <a:p>
            <a:pPr marL="457200" lvl="2" indent="0">
              <a:lnSpc>
                <a:spcPct val="80000"/>
              </a:lnSpc>
              <a:spcBef>
                <a:spcPts val="300"/>
              </a:spcBef>
              <a:buNone/>
            </a:pPr>
            <a:endParaRPr lang="en-US" sz="2000" kern="0" dirty="0">
              <a:solidFill>
                <a:srgbClr val="0432FF"/>
              </a:solidFill>
            </a:endParaRPr>
          </a:p>
          <a:p>
            <a:pPr marL="693738" lvl="2" indent="-236538">
              <a:lnSpc>
                <a:spcPct val="80000"/>
              </a:lnSpc>
              <a:spcBef>
                <a:spcPts val="300"/>
              </a:spcBef>
            </a:pPr>
            <a:endParaRPr lang="en-US" sz="2000" kern="0" dirty="0">
              <a:solidFill>
                <a:srgbClr val="0432FF"/>
              </a:solidFill>
            </a:endParaRPr>
          </a:p>
          <a:p>
            <a:pPr marL="0" indent="0">
              <a:buFont typeface="Arial"/>
              <a:buNone/>
            </a:pPr>
            <a:endParaRPr lang="en-US" sz="1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681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A36-A199-891C-6C4F-8783E48E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839" y="66128"/>
            <a:ext cx="7688062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PTWS NTWC Minimum Staff Competencies Training - 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2997-A445-E7F3-2E0F-273769034599}"/>
              </a:ext>
            </a:extLst>
          </p:cNvPr>
          <p:cNvSpPr txBox="1"/>
          <p:nvPr/>
        </p:nvSpPr>
        <p:spPr>
          <a:xfrm>
            <a:off x="1073426" y="1509209"/>
            <a:ext cx="10601739" cy="4546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3688" marR="0" lvl="0" indent="-293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PTWS NTWC Minimum Staff Competencies Training</a:t>
            </a:r>
          </a:p>
          <a:p>
            <a:pPr marL="750888" lvl="1" indent="-293688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ITIC create training, with </a:t>
            </a:r>
            <a:r>
              <a:rPr lang="en-US" sz="2100" dirty="0">
                <a:solidFill>
                  <a:srgbClr val="222222"/>
                </a:solidFill>
                <a:latin typeface="Arial" panose="020B0604020202020204" pitchFamily="34" charset="0"/>
                <a:cs typeface="Arial"/>
                <a:sym typeface="Arial"/>
              </a:rPr>
              <a:t>advanced TWC country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partners</a:t>
            </a:r>
          </a:p>
          <a:p>
            <a:pPr marL="750888" lvl="1" indent="-293688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Funding:  USAID funding (initial only), IOC Ocean Training Interns (Q4 2024)</a:t>
            </a:r>
          </a:p>
          <a:p>
            <a:pPr marL="293688" marR="0" lvl="0" indent="-293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Series of courses - from self-paced to in-person housed under OTGA</a:t>
            </a:r>
          </a:p>
          <a:p>
            <a:pPr marL="750888" lvl="1" indent="-293688">
              <a:lnSpc>
                <a:spcPct val="90000"/>
              </a:lnSpc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In order to take next Lesson, must pass previous Lesson and Course.                      Start with OTGA UNESCO-IOC Tsunami Awareness and Tsunami Ready</a:t>
            </a:r>
          </a:p>
          <a:p>
            <a:pPr marL="750888" lvl="1" indent="-293688"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Modules (to be individual OTGA courses, or US COMET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MetEd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courses)</a:t>
            </a:r>
          </a:p>
          <a:p>
            <a:pPr marL="1208088" lvl="3" indent="-293688">
              <a:buSzPct val="80000"/>
              <a:buFont typeface="+mj-lt"/>
              <a:buAutoNum type="arabicPeriod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Science (multiple Lessons)</a:t>
            </a:r>
          </a:p>
          <a:p>
            <a:pPr marL="1208088" lvl="3" indent="-293688">
              <a:buSzPct val="80000"/>
              <a:buFont typeface="+mj-lt"/>
              <a:buAutoNum type="arabicPeriod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Knowledge (multiple Lessons)</a:t>
            </a:r>
          </a:p>
          <a:p>
            <a:pPr marL="1208088" lvl="3" indent="-293688">
              <a:spcAft>
                <a:spcPts val="600"/>
              </a:spcAft>
              <a:buSzPct val="80000"/>
              <a:buFont typeface="+mj-lt"/>
              <a:buAutoNum type="arabicPeriod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Core Agency (multiple Lessons) – National actions</a:t>
            </a:r>
          </a:p>
          <a:p>
            <a:pPr marL="750888" lvl="1" indent="-2936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Final training will be in-person (3-4 weeks at ITIC/PTWC)</a:t>
            </a:r>
          </a:p>
          <a:p>
            <a:pPr marL="293688" indent="-293688">
              <a:spcAft>
                <a:spcPts val="60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Finish Training and pilot in 2026 with 1 small cohort (PIC)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BB7B333-C9D4-5B67-8950-25FCBD00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7" y="321754"/>
            <a:ext cx="1628627" cy="8143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973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A36-A199-891C-6C4F-8783E48E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839" y="66128"/>
            <a:ext cx="7688062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PTWS NTWC Minimum Staff Competencies Training – Project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A2997-A445-E7F3-2E0F-273769034599}"/>
              </a:ext>
            </a:extLst>
          </p:cNvPr>
          <p:cNvSpPr txBox="1"/>
          <p:nvPr/>
        </p:nvSpPr>
        <p:spPr>
          <a:xfrm>
            <a:off x="496229" y="1526664"/>
            <a:ext cx="11199541" cy="477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Team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Lead – Laura Kong (ITIC)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ITIC consultants (Tony Elliott (IOTWMS </a:t>
            </a:r>
            <a:r>
              <a:rPr lang="en-US" sz="2000" kern="100" dirty="0" err="1">
                <a:latin typeface="Arial" panose="020B0604020202020204" pitchFamily="34" charset="0"/>
                <a:cs typeface="Arial" panose="020B0604020202020204" pitchFamily="34" charset="0"/>
              </a:rPr>
              <a:t>Secr</a:t>
            </a: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ret), Ken Gledhill (NZ GNS ret), Marie </a:t>
            </a:r>
            <a:r>
              <a:rPr lang="en-US" sz="2000" kern="100" dirty="0" err="1">
                <a:latin typeface="Arial" panose="020B0604020202020204" pitchFamily="34" charset="0"/>
                <a:cs typeface="Arial" panose="020B0604020202020204" pitchFamily="34" charset="0"/>
              </a:rPr>
              <a:t>Eble</a:t>
            </a: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(NOAA PMEL ret)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ITIC Interns (Oct–Dec 2024) – Muhammad </a:t>
            </a:r>
            <a:r>
              <a:rPr lang="en-US" sz="2000" kern="100" dirty="0" err="1">
                <a:latin typeface="Arial" panose="020B0604020202020204" pitchFamily="34" charset="0"/>
                <a:cs typeface="Arial" panose="020B0604020202020204" pitchFamily="34" charset="0"/>
              </a:rPr>
              <a:t>Harvan</a:t>
            </a: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(Indonesia BMKG), </a:t>
            </a:r>
            <a:r>
              <a:rPr lang="en-US" sz="20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Taniela</a:t>
            </a: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Takeifanga</a:t>
            </a:r>
            <a:r>
              <a:rPr lang="en-US" sz="2000" kern="100" dirty="0">
                <a:latin typeface="Arial" panose="020B0604020202020204" pitchFamily="34" charset="0"/>
                <a:cs typeface="Arial" panose="020B0604020202020204" pitchFamily="34" charset="0"/>
              </a:rPr>
              <a:t> (Tonga MS)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 NTWC Countries:  Australia (BOM, GA), New Zealand (GNS), USA (PMEL, PTWC),        			          Others welcome</a:t>
            </a:r>
          </a:p>
          <a:p>
            <a:pPr lvl="1">
              <a:lnSpc>
                <a:spcPct val="85000"/>
              </a:lnSpc>
              <a:spcBef>
                <a:spcPts val="600"/>
              </a:spcBef>
            </a:pPr>
            <a:endParaRPr lang="en-US" sz="2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 Agencies:  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OTGA (IOC), UCAR COMET (USA)</a:t>
            </a:r>
          </a:p>
          <a:p>
            <a:pPr>
              <a:lnSpc>
                <a:spcPct val="85000"/>
              </a:lnSpc>
            </a:pPr>
            <a:endParaRPr lang="en-US" sz="800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Consultation with: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PTWS PICT WG TT Capacity Development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PTWS WG 2 on Warning and Dissemination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TOWS WG TT Tsunami Watch Operations</a:t>
            </a:r>
          </a:p>
          <a:p>
            <a:pPr marL="800100" lvl="1" indent="-342900">
              <a:lnSpc>
                <a:spcPct val="85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countries and experts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BB7B333-C9D4-5B67-8950-25FCBD007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67" y="321754"/>
            <a:ext cx="1628627" cy="8143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4578C9-D970-24A6-7EE3-8A953472A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392" y="3912317"/>
            <a:ext cx="3303752" cy="200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7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836BA9-5076-888B-5B79-BFE2F52626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18" y="1004443"/>
            <a:ext cx="4582978" cy="5407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F527A-653A-F3C1-2D90-06B35D744B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3700" y="1837096"/>
            <a:ext cx="6588932" cy="46884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F54221-30E6-D106-B5C8-BE40D9869B87}"/>
              </a:ext>
            </a:extLst>
          </p:cNvPr>
          <p:cNvCxnSpPr>
            <a:cxnSpLocks/>
          </p:cNvCxnSpPr>
          <p:nvPr/>
        </p:nvCxnSpPr>
        <p:spPr>
          <a:xfrm>
            <a:off x="5613400" y="1837096"/>
            <a:ext cx="0" cy="187130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5C0C9D6-7F8F-77B0-6726-AAAD94A46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443602"/>
            <a:ext cx="1204705" cy="122413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297CAE-7E71-DD04-3DE0-35053D1E63E8}"/>
              </a:ext>
            </a:extLst>
          </p:cNvPr>
          <p:cNvSpPr txBox="1"/>
          <p:nvPr/>
        </p:nvSpPr>
        <p:spPr>
          <a:xfrm>
            <a:off x="5130800" y="391788"/>
            <a:ext cx="4762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International Tsunami Information Centre (ITIC)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137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B80AAA3F-AFAC-E591-44DF-DA3E1B92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>
            <a:extLst>
              <a:ext uri="{FF2B5EF4-FFF2-40B4-BE49-F238E27FC236}">
                <a16:creationId xmlns:a16="http://schemas.microsoft.com/office/drawing/2014/main" id="{C9B70E7F-57DF-0775-ADCF-962550C52C8D}"/>
              </a:ext>
            </a:extLst>
          </p:cNvPr>
          <p:cNvSpPr txBox="1"/>
          <p:nvPr/>
        </p:nvSpPr>
        <p:spPr>
          <a:xfrm>
            <a:off x="437040" y="312916"/>
            <a:ext cx="10460826" cy="62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>
              <a:buClr>
                <a:srgbClr val="002060"/>
              </a:buClr>
              <a:buSzPts val="2400"/>
            </a:pPr>
            <a:r>
              <a:rPr lang="en-GB" sz="3200" b="1" dirty="0">
                <a:solidFill>
                  <a:srgbClr val="C00000"/>
                </a:solidFill>
              </a:rPr>
              <a:t>OTGA UNESCO-IOC Tsunami Online Courses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B951C-9D60-7212-C7B1-4130F449573C}"/>
              </a:ext>
            </a:extLst>
          </p:cNvPr>
          <p:cNvSpPr txBox="1"/>
          <p:nvPr/>
        </p:nvSpPr>
        <p:spPr>
          <a:xfrm>
            <a:off x="437040" y="5677865"/>
            <a:ext cx="4838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https://</a:t>
            </a:r>
            <a:r>
              <a:rPr lang="en-US" sz="2000" b="1" dirty="0" err="1">
                <a:solidFill>
                  <a:srgbClr val="C00000"/>
                </a:solidFill>
              </a:rPr>
              <a:t>classroom.oceanteacher.org</a:t>
            </a:r>
            <a:r>
              <a:rPr lang="en-US" sz="2000" b="1" dirty="0">
                <a:solidFill>
                  <a:srgbClr val="C00000"/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C9E552-8CC6-959E-BD15-720BBB595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5" y="1646641"/>
            <a:ext cx="4673532" cy="1548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5EFF0E-7524-A616-2422-D6514251A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5" y="3336409"/>
            <a:ext cx="4673532" cy="2174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6790C-5C7A-3B3E-FD4B-0D07E48AD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03" y="1646641"/>
            <a:ext cx="5044833" cy="44696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C0D03-59D7-CA29-0A63-B73CE1B5C881}"/>
              </a:ext>
            </a:extLst>
          </p:cNvPr>
          <p:cNvSpPr/>
          <p:nvPr/>
        </p:nvSpPr>
        <p:spPr>
          <a:xfrm>
            <a:off x="496985" y="3690379"/>
            <a:ext cx="6173638" cy="1979870"/>
          </a:xfrm>
          <a:prstGeom prst="rect">
            <a:avLst/>
          </a:prstGeom>
          <a:solidFill>
            <a:srgbClr val="F7F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B7E14A-D42F-DA46-8CCC-CC7C6BE1C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961" y="3818889"/>
            <a:ext cx="1292459" cy="1714588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D009C-D43B-690D-93D8-325F1F196B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465" y="3818889"/>
            <a:ext cx="1185552" cy="1692449"/>
          </a:xfrm>
          <a:prstGeom prst="rect">
            <a:avLst/>
          </a:prstGeom>
          <a:ln w="9525">
            <a:solidFill>
              <a:srgbClr val="C0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D51C88-0040-0A98-11F1-701919D65B1A}"/>
              </a:ext>
            </a:extLst>
          </p:cNvPr>
          <p:cNvSpPr/>
          <p:nvPr/>
        </p:nvSpPr>
        <p:spPr>
          <a:xfrm>
            <a:off x="5170517" y="4026560"/>
            <a:ext cx="1500105" cy="1979870"/>
          </a:xfrm>
          <a:prstGeom prst="rect">
            <a:avLst/>
          </a:prstGeom>
          <a:solidFill>
            <a:srgbClr val="F7F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5A44A8-CA49-1A90-0EF9-71844B1FBB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9404" y="3818889"/>
            <a:ext cx="1224910" cy="2033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7EF915-FF9F-F7A8-23F5-03149D3B7D6B}"/>
              </a:ext>
            </a:extLst>
          </p:cNvPr>
          <p:cNvSpPr txBox="1"/>
          <p:nvPr/>
        </p:nvSpPr>
        <p:spPr>
          <a:xfrm>
            <a:off x="2722325" y="5353274"/>
            <a:ext cx="923186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Live 2024</a:t>
            </a:r>
            <a:endParaRPr lang="en-US" sz="13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393F6-6D5B-34E4-3F0A-3107FC8E848B}"/>
              </a:ext>
            </a:extLst>
          </p:cNvPr>
          <p:cNvSpPr txBox="1"/>
          <p:nvPr/>
        </p:nvSpPr>
        <p:spPr>
          <a:xfrm>
            <a:off x="3946750" y="5360072"/>
            <a:ext cx="1175054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Live 2025</a:t>
            </a:r>
            <a:endParaRPr lang="en-US" sz="13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3FF5DC-F38E-34B0-0B96-1FF15ECCB7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78" y="3827409"/>
            <a:ext cx="1249990" cy="170606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69E0A-C984-4794-0899-ADF66F3E9D7A}"/>
              </a:ext>
            </a:extLst>
          </p:cNvPr>
          <p:cNvSpPr txBox="1"/>
          <p:nvPr/>
        </p:nvSpPr>
        <p:spPr>
          <a:xfrm>
            <a:off x="1020416" y="5353274"/>
            <a:ext cx="923187" cy="292388"/>
          </a:xfrm>
          <a:prstGeom prst="rect">
            <a:avLst/>
          </a:prstGeom>
          <a:solidFill>
            <a:srgbClr val="FFFCCB"/>
          </a:solidFill>
        </p:spPr>
        <p:txBody>
          <a:bodyPr wrap="square">
            <a:spAutoFit/>
          </a:bodyPr>
          <a:lstStyle/>
          <a:p>
            <a:r>
              <a:rPr lang="en-GB" sz="1300" b="1" dirty="0">
                <a:solidFill>
                  <a:srgbClr val="C00000"/>
                </a:solidFill>
              </a:rPr>
              <a:t>Q2 - 2026</a:t>
            </a:r>
            <a:endParaRPr lang="en-US" sz="1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547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F7DA-3424-F2CC-674F-C5319FB08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79" y="118025"/>
            <a:ext cx="10515600" cy="1005281"/>
          </a:xfrm>
        </p:spPr>
        <p:txBody>
          <a:bodyPr>
            <a:normAutofit/>
          </a:bodyPr>
          <a:lstStyle/>
          <a:p>
            <a:r>
              <a:rPr lang="en-US" sz="3600" dirty="0"/>
              <a:t>Kick-off Meeting, Wellington, New Zealand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27E7-A6A1-29E4-00FD-0915D5D98F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6379" y="1321232"/>
            <a:ext cx="11759094" cy="553676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8000"/>
              </a:lnSpc>
            </a:pPr>
            <a:r>
              <a:rPr lang="en-US" sz="2300" dirty="0"/>
              <a:t>Hosted by NZ National Emergency Management Agency (NEMA), 15-17 July 2024</a:t>
            </a:r>
          </a:p>
          <a:p>
            <a:pPr>
              <a:lnSpc>
                <a:spcPct val="98000"/>
              </a:lnSpc>
            </a:pPr>
            <a:r>
              <a:rPr lang="en-US" sz="2300" dirty="0"/>
              <a:t>Attended by project team / reps from BOM, GA, GNS, NEMA, PTWC, and UNESCO-IOC OTGA and TSR Suva </a:t>
            </a:r>
          </a:p>
          <a:p>
            <a:pPr>
              <a:lnSpc>
                <a:spcPct val="98000"/>
              </a:lnSpc>
            </a:pPr>
            <a:r>
              <a:rPr lang="en-US" sz="2300" dirty="0"/>
              <a:t>Outcomes:</a:t>
            </a:r>
          </a:p>
          <a:p>
            <a:pPr lvl="1">
              <a:lnSpc>
                <a:spcPct val="98000"/>
              </a:lnSpc>
            </a:pPr>
            <a:r>
              <a:rPr lang="en-US" sz="2300" dirty="0"/>
              <a:t>Reviewed existing schema and training                                                             material from Australia, New Zealand, USA</a:t>
            </a:r>
          </a:p>
          <a:p>
            <a:pPr lvl="1">
              <a:lnSpc>
                <a:spcPct val="98000"/>
              </a:lnSpc>
            </a:pPr>
            <a:r>
              <a:rPr lang="en-US" sz="2300" dirty="0"/>
              <a:t>Reviewed NTWC Competency Framework                                                                 and agreed on modules to include</a:t>
            </a:r>
          </a:p>
          <a:p>
            <a:pPr lvl="1">
              <a:lnSpc>
                <a:spcPct val="98000"/>
              </a:lnSpc>
            </a:pPr>
            <a:r>
              <a:rPr lang="en-US" sz="2300" dirty="0"/>
              <a:t>Obtained agreement from agencies to                                                                     include their material (formal approval post-mtg)</a:t>
            </a:r>
          </a:p>
          <a:p>
            <a:pPr lvl="1">
              <a:lnSpc>
                <a:spcPct val="98000"/>
              </a:lnSpc>
            </a:pPr>
            <a:r>
              <a:rPr lang="en-US" sz="2300" dirty="0"/>
              <a:t>Agreed to establish Expert Panel comprising nominated                         representatives from Australia, New Zealand, USA,                                                   plus other experienced TWCs</a:t>
            </a:r>
          </a:p>
          <a:p>
            <a:pPr lvl="1">
              <a:lnSpc>
                <a:spcPct val="98000"/>
              </a:lnSpc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E1758-A045-EC81-2902-237D0452C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499" y="2498287"/>
            <a:ext cx="4617720" cy="23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712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5F1-FA75-EC03-36C4-C9216BC5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Training Programme - OTGA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F65942-8B61-4F61-3618-EEC5114A4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136227"/>
              </p:ext>
            </p:extLst>
          </p:nvPr>
        </p:nvGraphicFramePr>
        <p:xfrm>
          <a:off x="176011" y="927945"/>
          <a:ext cx="11874321" cy="157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1B70AC3-0E67-6D50-B0FD-663EE4D27077}"/>
              </a:ext>
            </a:extLst>
          </p:cNvPr>
          <p:cNvSpPr txBox="1"/>
          <p:nvPr/>
        </p:nvSpPr>
        <p:spPr>
          <a:xfrm>
            <a:off x="141668" y="2141704"/>
            <a:ext cx="1358702" cy="99309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Awareness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       Ready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B4C39F-0C4E-2929-FCC6-DE614B79B9EF}"/>
              </a:ext>
            </a:extLst>
          </p:cNvPr>
          <p:cNvSpPr txBox="1"/>
          <p:nvPr/>
        </p:nvSpPr>
        <p:spPr>
          <a:xfrm>
            <a:off x="1851328" y="2151752"/>
            <a:ext cx="1566425" cy="285513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Knowledge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Tsunami science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Earthquake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BOM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COMET module to be updated and modified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PTWC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39AC0-501E-605D-A19A-153D60E32121}"/>
              </a:ext>
            </a:extLst>
          </p:cNvPr>
          <p:cNvSpPr txBox="1"/>
          <p:nvPr/>
        </p:nvSpPr>
        <p:spPr>
          <a:xfrm>
            <a:off x="3549741" y="2136198"/>
            <a:ext cx="1566425" cy="350146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Understand   and use TSP messages and products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Perform NTWC core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SOP PPTs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IOC M&amp;Gs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PTWC products training videos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SOP Exercise Documents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TEMPP training material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2FB65-FA4F-EA71-886D-34145F168DEE}"/>
              </a:ext>
            </a:extLst>
          </p:cNvPr>
          <p:cNvSpPr txBox="1"/>
          <p:nvPr/>
        </p:nvSpPr>
        <p:spPr>
          <a:xfrm>
            <a:off x="5248154" y="2151752"/>
            <a:ext cx="1270699" cy="1639421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CISN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Tidetool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IOC SLMF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Websites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TTT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TsuCAT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Others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70377-92CF-8A9E-40F8-5A7C0E2E00D3}"/>
              </a:ext>
            </a:extLst>
          </p:cNvPr>
          <p:cNvSpPr txBox="1"/>
          <p:nvPr/>
        </p:nvSpPr>
        <p:spPr>
          <a:xfrm>
            <a:off x="6790937" y="2164489"/>
            <a:ext cx="1472485" cy="271663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Putting core operational knowledge into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      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Source material: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COMET Module on NTWC Operations to be developed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0029F-C3D8-84CF-5EFC-66D1AED94C2B}"/>
              </a:ext>
            </a:extLst>
          </p:cNvPr>
          <p:cNvSpPr txBox="1"/>
          <p:nvPr/>
        </p:nvSpPr>
        <p:spPr>
          <a:xfrm>
            <a:off x="8552643" y="2196339"/>
            <a:ext cx="1463898" cy="271663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Using TWC material from SOP training courses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Focus on use of PTWC (TSP) products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Design and conduct exercises</a:t>
            </a:r>
          </a:p>
          <a:p>
            <a:pPr marL="0" marR="0" lvl="0" indent="0" algn="l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EBB8A-800D-C725-DAE0-D82B3F519E4D}"/>
              </a:ext>
            </a:extLst>
          </p:cNvPr>
          <p:cNvSpPr txBox="1"/>
          <p:nvPr/>
        </p:nvSpPr>
        <p:spPr>
          <a:xfrm>
            <a:off x="10231921" y="2164489"/>
            <a:ext cx="1838464" cy="2716639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Cohort of 4-6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Must have completed all pre-requisite courses and hybrid training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Lectures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&amp;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 hands-on TWC operations practicums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Observing PTWC duty staff activities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Simulated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Event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Exercises</a:t>
            </a:r>
          </a:p>
        </p:txBody>
      </p:sp>
    </p:spTree>
    <p:extLst>
      <p:ext uri="{BB962C8B-B14F-4D97-AF65-F5344CB8AC3E}">
        <p14:creationId xmlns:p14="http://schemas.microsoft.com/office/powerpoint/2010/main" val="3932782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4335BECF21B40B6CCFAE91E076EEB" ma:contentTypeVersion="12" ma:contentTypeDescription="Create a new document." ma:contentTypeScope="" ma:versionID="16b783511206b153c03d5fefde4531b3">
  <xsd:schema xmlns:xsd="http://www.w3.org/2001/XMLSchema" xmlns:xs="http://www.w3.org/2001/XMLSchema" xmlns:p="http://schemas.microsoft.com/office/2006/metadata/properties" xmlns:ns2="f8ef70f3-4e3d-42be-bd40-fbc1cacc1519" xmlns:ns3="5b799ec2-212c-48b5-b7ff-d14ec6cbce2b" targetNamespace="http://schemas.microsoft.com/office/2006/metadata/properties" ma:root="true" ma:fieldsID="b267013bc9d140bdaaf8e2e8bc6d8858" ns2:_="" ns3:_="">
    <xsd:import namespace="f8ef70f3-4e3d-42be-bd40-fbc1cacc1519"/>
    <xsd:import namespace="5b799ec2-212c-48b5-b7ff-d14ec6cbc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f70f3-4e3d-42be-bd40-fbc1cacc1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99ec2-212c-48b5-b7ff-d14ec6cbc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6E7957-B5E5-46CF-AD8A-11A4E998B5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f70f3-4e3d-42be-bd40-fbc1cacc1519"/>
    <ds:schemaRef ds:uri="5b799ec2-212c-48b5-b7ff-d14ec6cbc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DD4463-9D06-478E-926D-3B182891514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BB465B-9A16-414B-90F3-46AB976AC4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9077</TotalTime>
  <Words>1465</Words>
  <Application>Microsoft Macintosh PowerPoint</Application>
  <PresentationFormat>Widescreen</PresentationFormat>
  <Paragraphs>186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ArialMT</vt:lpstr>
      <vt:lpstr>Calibri</vt:lpstr>
      <vt:lpstr>Calibri Light</vt:lpstr>
      <vt:lpstr>Open Sans</vt:lpstr>
      <vt:lpstr>Roboto</vt:lpstr>
      <vt:lpstr>Wingdings</vt:lpstr>
      <vt:lpstr>9_Custom Design</vt:lpstr>
      <vt:lpstr>Custom Design</vt:lpstr>
      <vt:lpstr>1_Office Theme</vt:lpstr>
      <vt:lpstr>1_Custom Design</vt:lpstr>
      <vt:lpstr>4_Custom Design</vt:lpstr>
      <vt:lpstr>6_Custom Design</vt:lpstr>
      <vt:lpstr>3_Custom Design</vt:lpstr>
      <vt:lpstr>2_Custom Design</vt:lpstr>
      <vt:lpstr>5_Custom Design</vt:lpstr>
      <vt:lpstr>7_Custom Design</vt:lpstr>
      <vt:lpstr>8_Custom Design</vt:lpstr>
      <vt:lpstr>2_Office Theme</vt:lpstr>
      <vt:lpstr>PowerPoint Presentation</vt:lpstr>
      <vt:lpstr>PowerPoint Presentation</vt:lpstr>
      <vt:lpstr>Minimum Competencies – 2 Tiers of NTWC 1. ADVANCED (Comprehensive, Max),  2. CORE (Basic, Min) </vt:lpstr>
      <vt:lpstr>PTWS NTWC Minimum Staff Competencies Training - Pilot</vt:lpstr>
      <vt:lpstr>PTWS NTWC Minimum Staff Competencies Training – Project Team</vt:lpstr>
      <vt:lpstr>PowerPoint Presentation</vt:lpstr>
      <vt:lpstr>PowerPoint Presentation</vt:lpstr>
      <vt:lpstr>Kick-off Meeting, Wellington, New Zealand</vt:lpstr>
      <vt:lpstr>Overview of Training Programme - OTGA</vt:lpstr>
      <vt:lpstr>Progress to date</vt:lpstr>
      <vt:lpstr>OTGA Core Tsunami Science Competencies </vt:lpstr>
      <vt:lpstr>OTGA Core Earthquake Science Knowledge</vt:lpstr>
      <vt:lpstr>COMET “Tsunamis” course</vt:lpstr>
      <vt:lpstr>COMET NTWC Operations course</vt:lpstr>
      <vt:lpstr>2025 - 2026</vt:lpstr>
      <vt:lpstr>PowerPoint Presentation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Laura Kong</cp:lastModifiedBy>
  <cp:revision>192</cp:revision>
  <dcterms:created xsi:type="dcterms:W3CDTF">2019-09-03T09:02:06Z</dcterms:created>
  <dcterms:modified xsi:type="dcterms:W3CDTF">2025-04-05T04:24:46Z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</Properties>
</file>