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0" r:id="rId2"/>
    <p:sldId id="259" r:id="rId3"/>
    <p:sldId id="328" r:id="rId4"/>
    <p:sldId id="332" r:id="rId5"/>
    <p:sldId id="330" r:id="rId6"/>
    <p:sldId id="342" r:id="rId7"/>
    <p:sldId id="339" r:id="rId8"/>
    <p:sldId id="333" r:id="rId9"/>
    <p:sldId id="335" r:id="rId10"/>
    <p:sldId id="336" r:id="rId11"/>
    <p:sldId id="337" r:id="rId12"/>
    <p:sldId id="338" r:id="rId13"/>
    <p:sldId id="340"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1A9"/>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0413" autoAdjust="0"/>
  </p:normalViewPr>
  <p:slideViewPr>
    <p:cSldViewPr snapToGrid="0">
      <p:cViewPr varScale="1">
        <p:scale>
          <a:sx n="101" d="100"/>
          <a:sy n="101" d="100"/>
        </p:scale>
        <p:origin x="22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98FEF-D5C7-479E-B4CC-201E45B395C8}" type="datetimeFigureOut">
              <a:rPr lang="en-NZ" smtClean="0"/>
              <a:t>6/04/25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2F853-1FB9-4D1A-AFA9-30FF17E98367}" type="slidenum">
              <a:rPr lang="en-NZ" smtClean="0"/>
              <a:t>‹#›</a:t>
            </a:fld>
            <a:endParaRPr lang="en-NZ"/>
          </a:p>
        </p:txBody>
      </p:sp>
    </p:spTree>
    <p:extLst>
      <p:ext uri="{BB962C8B-B14F-4D97-AF65-F5344CB8AC3E}">
        <p14:creationId xmlns:p14="http://schemas.microsoft.com/office/powerpoint/2010/main" val="295475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that these are not exhaustive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67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12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68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70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72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2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75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spcBef>
                <a:spcPts val="1200"/>
              </a:spcBef>
              <a:spcAft>
                <a:spcPts val="120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How should Tsunami Ready evolve at a policy and national level? How can UNESCO-IOC sustainably engage with both Member States and communities?</a:t>
            </a:r>
            <a:endParaRPr lang="en-NZ" sz="1800" b="0" i="1" u="none" strike="noStrike" dirty="0">
              <a:solidFill>
                <a:srgbClr val="000000"/>
              </a:solidFill>
              <a:effectLst/>
              <a:latin typeface="Noto Sans Symbols"/>
            </a:endParaRPr>
          </a:p>
          <a:p>
            <a:pPr algn="just" rtl="0" fontAlgn="base">
              <a:spcBef>
                <a:spcPts val="0"/>
              </a:spcBef>
              <a:spcAft>
                <a:spcPts val="80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How Member States adapt/streamline the programme into their national disaster risk reduction legislative framework?</a:t>
            </a:r>
            <a:endParaRPr lang="en-NZ" sz="1800" b="0" i="0" u="none" strike="noStrike" dirty="0">
              <a:solidFill>
                <a:srgbClr val="000000"/>
              </a:solidFill>
              <a:effectLst/>
              <a:latin typeface="Noto Sans Symbols"/>
            </a:endParaRPr>
          </a:p>
          <a:p>
            <a:pPr algn="just" rtl="0">
              <a:spcBef>
                <a:spcPts val="1200"/>
              </a:spcBef>
              <a:spcAft>
                <a:spcPts val="1200"/>
              </a:spcAft>
            </a:pPr>
            <a:r>
              <a:rPr lang="en-NZ" sz="1800" b="0" i="0" u="none" strike="noStrike" dirty="0">
                <a:solidFill>
                  <a:srgbClr val="000000"/>
                </a:solidFill>
                <a:effectLst/>
                <a:latin typeface="Arial" panose="020B0604020202020204" pitchFamily="34" charset="0"/>
              </a:rPr>
              <a:t>The task team will continue to address these questions, along with the further following in the intersessional period:</a:t>
            </a:r>
            <a:endParaRPr lang="en-NZ" b="0" dirty="0">
              <a:effectLst/>
            </a:endParaRPr>
          </a:p>
          <a:p>
            <a:pPr rtl="0" fontAlgn="base">
              <a:spcBef>
                <a:spcPts val="1400"/>
              </a:spcBef>
              <a:spcAft>
                <a:spcPts val="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How to deal with other interests &amp; complex and particular situations (entire coast, schools etc.?) </a:t>
            </a:r>
            <a:endParaRPr lang="en-NZ" sz="1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How to deal with the interest and needs of critical infrastructure, i.e. airport and port </a:t>
            </a:r>
            <a:endParaRPr lang="en-NZ" sz="1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How to deal with the interest and needs of hazardous vital infrastructure, i.e. industrial zone, power plan </a:t>
            </a:r>
            <a:endParaRPr lang="en-NZ" sz="1800" b="0" i="0" u="none" strike="noStrike" dirty="0">
              <a:solidFill>
                <a:srgbClr val="000000"/>
              </a:solidFill>
              <a:effectLst/>
              <a:latin typeface="Noto Sans Symbols"/>
            </a:endParaRPr>
          </a:p>
          <a:p>
            <a:pPr rtl="0" fontAlgn="base">
              <a:spcBef>
                <a:spcPts val="0"/>
              </a:spcBef>
              <a:spcAft>
                <a:spcPts val="1400"/>
              </a:spcAft>
              <a:buFont typeface="Arial" panose="020B0604020202020204" pitchFamily="34" charset="0"/>
              <a:buChar char="•"/>
            </a:pPr>
            <a:r>
              <a:rPr lang="en-NZ" sz="1800" b="0" i="1" u="none" strike="noStrike" dirty="0">
                <a:solidFill>
                  <a:srgbClr val="000000"/>
                </a:solidFill>
                <a:effectLst/>
                <a:latin typeface="Arial" panose="020B0604020202020204" pitchFamily="34" charset="0"/>
              </a:rPr>
              <a:t>Alignment of Tsunami Ready Evaluation Survey and the Tsunami Event Post Assessment Questionnaire </a:t>
            </a:r>
            <a:endParaRPr lang="en-NZ" sz="1800" b="0" i="0" u="none" strike="noStrike" dirty="0">
              <a:solidFill>
                <a:srgbClr val="000000"/>
              </a:solidFill>
              <a:effectLst/>
              <a:latin typeface="Noto Sans Symbols"/>
            </a:endParaRPr>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75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30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solidFill>
                <a:prstClr val="black"/>
              </a:solidFill>
              <a:latin typeface="Aptos" panose="020B0004020202020204" pitchFamily="34" charset="0"/>
            </a:endParaRP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Indonesia conducted a community drill as part of the Aceh commemorations and WTAD, including exercises in communities that have been recognised as Tsunami Ready.</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Malaysia’s events coincided with WTAD and include participation with ASEAN countries as part of a number of projects in the region associated with the commemoration</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Washington State’s Great </a:t>
            </a:r>
            <a:r>
              <a:rPr lang="en-NZ" dirty="0" err="1">
                <a:solidFill>
                  <a:prstClr val="black"/>
                </a:solidFill>
                <a:latin typeface="Aptos" panose="020B0004020202020204" pitchFamily="34" charset="0"/>
              </a:rPr>
              <a:t>ShakeOut</a:t>
            </a:r>
            <a:r>
              <a:rPr lang="en-NZ" dirty="0">
                <a:solidFill>
                  <a:prstClr val="black"/>
                </a:solidFill>
                <a:latin typeface="Aptos" panose="020B0004020202020204" pitchFamily="34" charset="0"/>
              </a:rPr>
              <a:t> occurred in late October.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A SE Pacific Regional Exercise went ahead in late November, with 4 major drills run in Chile.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New Zealand’s national earthquake drill and tsunami ‘hikoi’ [evacuation walk] was also timed for October.</a:t>
            </a:r>
            <a:endParaRPr kumimoji="0" lang="en-NZ" sz="2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66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solidFill>
                <a:prstClr val="black"/>
              </a:solidFill>
              <a:latin typeface="Aptos" panose="020B0004020202020204" pitchFamily="34" charset="0"/>
            </a:endParaRP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Indonesia conducted a community drill as part of the Aceh commemorations and WTAD, including exercises in communities that have been recognised as Tsunami Ready.</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Malaysia’s events coincided with WTAD and include participation with ASEAN countries as part of a number of projects in the region associated with the commemoration</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Washington State’s Great </a:t>
            </a:r>
            <a:r>
              <a:rPr lang="en-NZ" dirty="0" err="1">
                <a:solidFill>
                  <a:prstClr val="black"/>
                </a:solidFill>
                <a:latin typeface="Aptos" panose="020B0004020202020204" pitchFamily="34" charset="0"/>
              </a:rPr>
              <a:t>ShakeOut</a:t>
            </a:r>
            <a:r>
              <a:rPr lang="en-NZ" dirty="0">
                <a:solidFill>
                  <a:prstClr val="black"/>
                </a:solidFill>
                <a:latin typeface="Aptos" panose="020B0004020202020204" pitchFamily="34" charset="0"/>
              </a:rPr>
              <a:t> occurred in late October.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A SE Pacific Regional Exercise went ahead in late November, with 4 major drills run in Chile.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New Zealand’s national earthquake drill and tsunami ‘hikoi’ [evacuation walk] was also timed for October.</a:t>
            </a:r>
            <a:endParaRPr kumimoji="0" lang="en-NZ" sz="2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49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solidFill>
                <a:prstClr val="black"/>
              </a:solidFill>
              <a:latin typeface="Aptos" panose="020B0004020202020204" pitchFamily="34" charset="0"/>
            </a:endParaRP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Indonesia conducted a community drill as part of the Aceh commemorations and WTAD, including exercises in communities that have been recognised as Tsunami Ready.</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Malaysia’s events coincided with WTAD and include participation with ASEAN countries as part of a number of projects in the region associated with the commemoration</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Washington State’s Great </a:t>
            </a:r>
            <a:r>
              <a:rPr lang="en-NZ" dirty="0" err="1">
                <a:solidFill>
                  <a:prstClr val="black"/>
                </a:solidFill>
                <a:latin typeface="Aptos" panose="020B0004020202020204" pitchFamily="34" charset="0"/>
              </a:rPr>
              <a:t>ShakeOut</a:t>
            </a:r>
            <a:r>
              <a:rPr lang="en-NZ" dirty="0">
                <a:solidFill>
                  <a:prstClr val="black"/>
                </a:solidFill>
                <a:latin typeface="Aptos" panose="020B0004020202020204" pitchFamily="34" charset="0"/>
              </a:rPr>
              <a:t> occurred in late October.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A SE Pacific Regional Exercise went ahead in late November, with 4 major drills run in Chile. </a:t>
            </a:r>
          </a:p>
          <a:p>
            <a:pPr marL="800100" lvl="1" indent="-342900">
              <a:buFont typeface="Arial" panose="020B0604020202020204" pitchFamily="34" charset="0"/>
              <a:buChar char="•"/>
              <a:defRPr/>
            </a:pPr>
            <a:r>
              <a:rPr lang="en-NZ" dirty="0">
                <a:solidFill>
                  <a:prstClr val="black"/>
                </a:solidFill>
                <a:latin typeface="Aptos" panose="020B0004020202020204" pitchFamily="34" charset="0"/>
              </a:rPr>
              <a:t>New Zealand’s national earthquake drill and tsunami ‘hikoi’ [evacuation walk] was also timed for October.</a:t>
            </a:r>
            <a:endParaRPr kumimoji="0" lang="en-NZ" sz="2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98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36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5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681C-93F4-B88C-8F6E-298B178DE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DD482B87-08DB-22F0-3BFF-9FCB5C7A5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3A0B1D2-9DBA-7B75-EE87-D8906227F760}"/>
              </a:ext>
            </a:extLst>
          </p:cNvPr>
          <p:cNvSpPr>
            <a:spLocks noGrp="1"/>
          </p:cNvSpPr>
          <p:nvPr>
            <p:ph type="dt" sz="half" idx="10"/>
          </p:nvPr>
        </p:nvSpPr>
        <p:spPr/>
        <p:txBody>
          <a:bodyPr/>
          <a:lstStyle/>
          <a:p>
            <a:fld id="{89EAB04D-218E-4515-90E8-69DA1A6E0DB5}" type="datetimeFigureOut">
              <a:rPr lang="en-NZ" smtClean="0"/>
              <a:t>6/04/25</a:t>
            </a:fld>
            <a:endParaRPr lang="en-NZ"/>
          </a:p>
        </p:txBody>
      </p:sp>
      <p:sp>
        <p:nvSpPr>
          <p:cNvPr id="5" name="Footer Placeholder 4">
            <a:extLst>
              <a:ext uri="{FF2B5EF4-FFF2-40B4-BE49-F238E27FC236}">
                <a16:creationId xmlns:a16="http://schemas.microsoft.com/office/drawing/2014/main" id="{12BBD4EB-AECB-0206-E567-282A7A3A23D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7B546C6-969B-38DB-B33A-097FF5AF729C}"/>
              </a:ext>
            </a:extLst>
          </p:cNvPr>
          <p:cNvSpPr>
            <a:spLocks noGrp="1"/>
          </p:cNvSpPr>
          <p:nvPr>
            <p:ph type="sldNum" sz="quarter" idx="12"/>
          </p:nvPr>
        </p:nvSpPr>
        <p:spPr/>
        <p:txBody>
          <a:bodyPr/>
          <a:lstStyle/>
          <a:p>
            <a:fld id="{CDCECF00-8E69-4F8D-AF2E-BD18219ABB32}" type="slidenum">
              <a:rPr lang="en-NZ" smtClean="0"/>
              <a:t>‹#›</a:t>
            </a:fld>
            <a:endParaRPr lang="en-NZ"/>
          </a:p>
        </p:txBody>
      </p:sp>
    </p:spTree>
    <p:extLst>
      <p:ext uri="{BB962C8B-B14F-4D97-AF65-F5344CB8AC3E}">
        <p14:creationId xmlns:p14="http://schemas.microsoft.com/office/powerpoint/2010/main" val="25930399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50777-CDA2-0E07-9F8F-AB1A4813D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4F4E32D-7F55-8B2A-8999-DA1D4AFE4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F44E93A-D8E9-67E2-4D0A-95A14ED67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AB04D-218E-4515-90E8-69DA1A6E0DB5}" type="datetimeFigureOut">
              <a:rPr lang="en-NZ" smtClean="0"/>
              <a:t>6/04/25</a:t>
            </a:fld>
            <a:endParaRPr lang="en-NZ"/>
          </a:p>
        </p:txBody>
      </p:sp>
      <p:sp>
        <p:nvSpPr>
          <p:cNvPr id="5" name="Footer Placeholder 4">
            <a:extLst>
              <a:ext uri="{FF2B5EF4-FFF2-40B4-BE49-F238E27FC236}">
                <a16:creationId xmlns:a16="http://schemas.microsoft.com/office/drawing/2014/main" id="{45EFE047-F7F6-755F-CCA0-DEFA84F62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F393F86A-D48B-594E-838D-270F04EEA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ECF00-8E69-4F8D-AF2E-BD18219ABB32}" type="slidenum">
              <a:rPr lang="en-NZ" smtClean="0"/>
              <a:t>‹#›</a:t>
            </a:fld>
            <a:endParaRPr lang="en-NZ"/>
          </a:p>
        </p:txBody>
      </p:sp>
    </p:spTree>
    <p:extLst>
      <p:ext uri="{BB962C8B-B14F-4D97-AF65-F5344CB8AC3E}">
        <p14:creationId xmlns:p14="http://schemas.microsoft.com/office/powerpoint/2010/main" val="251954329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36272F-772F-2713-5943-B56F7580B176}"/>
              </a:ext>
            </a:extLst>
          </p:cNvPr>
          <p:cNvSpPr/>
          <p:nvPr/>
        </p:nvSpPr>
        <p:spPr>
          <a:xfrm>
            <a:off x="-31113" y="0"/>
            <a:ext cx="12214533" cy="6858000"/>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110560" y="4638722"/>
            <a:ext cx="6270171" cy="2495725"/>
          </a:xfrm>
          <a:prstGeom prst="rect">
            <a:avLst/>
          </a:prstGeom>
        </p:spPr>
      </p:pic>
      <p:sp>
        <p:nvSpPr>
          <p:cNvPr id="4" name="TextBox 3">
            <a:extLst>
              <a:ext uri="{FF2B5EF4-FFF2-40B4-BE49-F238E27FC236}">
                <a16:creationId xmlns:a16="http://schemas.microsoft.com/office/drawing/2014/main" id="{3C4A8378-8E45-7F3D-0772-0F447E8BC9E5}"/>
              </a:ext>
            </a:extLst>
          </p:cNvPr>
          <p:cNvSpPr txBox="1"/>
          <p:nvPr/>
        </p:nvSpPr>
        <p:spPr>
          <a:xfrm>
            <a:off x="-65568" y="1064380"/>
            <a:ext cx="1225756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dirty="0">
              <a:ln>
                <a:noFill/>
              </a:ln>
              <a:solidFill>
                <a:srgbClr val="FFFF00"/>
              </a:solidFill>
              <a:effectLst/>
              <a:uLnTx/>
              <a:uFillTx/>
              <a:latin typeface="Aptos ExtraBold"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i-NZ" sz="1200" b="0" i="0" u="none" strike="noStrike" kern="1200" cap="none" spc="0" normalizeH="0" baseline="0" noProof="0" dirty="0">
              <a:ln>
                <a:noFill/>
              </a:ln>
              <a:solidFill>
                <a:srgbClr val="FFFF00"/>
              </a:solidFill>
              <a:effectLst/>
              <a:uLnTx/>
              <a:uFillTx/>
              <a:latin typeface="Aptos ExtraBold" panose="020B0004020202020204" pitchFamily="34" charset="0"/>
              <a:ea typeface="+mn-ea"/>
              <a:cs typeface="+mn-cs"/>
            </a:endParaRPr>
          </a:p>
        </p:txBody>
      </p:sp>
      <p:sp>
        <p:nvSpPr>
          <p:cNvPr id="6" name="TextBox 5">
            <a:extLst>
              <a:ext uri="{FF2B5EF4-FFF2-40B4-BE49-F238E27FC236}">
                <a16:creationId xmlns:a16="http://schemas.microsoft.com/office/drawing/2014/main" id="{875A9050-0E1A-A0EE-134E-314FC47EB396}"/>
              </a:ext>
            </a:extLst>
          </p:cNvPr>
          <p:cNvSpPr txBox="1"/>
          <p:nvPr/>
        </p:nvSpPr>
        <p:spPr>
          <a:xfrm>
            <a:off x="3245139" y="4443431"/>
            <a:ext cx="600499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Co-Chairs:</a:t>
            </a:r>
          </a:p>
          <a:p>
            <a:pPr algn="ctr"/>
            <a:r>
              <a:rPr kumimoji="0" lang="mi-NZ"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Ashleigh Fromont, NZ NEMA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Laura Kong, ITIC</a:t>
            </a:r>
          </a:p>
        </p:txBody>
      </p:sp>
      <p:sp>
        <p:nvSpPr>
          <p:cNvPr id="3" name="TextBox 2">
            <a:extLst>
              <a:ext uri="{FF2B5EF4-FFF2-40B4-BE49-F238E27FC236}">
                <a16:creationId xmlns:a16="http://schemas.microsoft.com/office/drawing/2014/main" id="{121BF8CC-FFAA-1A9A-202E-91936000F907}"/>
              </a:ext>
            </a:extLst>
          </p:cNvPr>
          <p:cNvSpPr txBox="1"/>
          <p:nvPr/>
        </p:nvSpPr>
        <p:spPr>
          <a:xfrm>
            <a:off x="1904141" y="2581482"/>
            <a:ext cx="8686993"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 to ICG/PTWS-XXXI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B076231-2C3C-546E-1806-C769E91A8A1F}"/>
              </a:ext>
            </a:extLst>
          </p:cNvPr>
          <p:cNvSpPr txBox="1"/>
          <p:nvPr/>
        </p:nvSpPr>
        <p:spPr>
          <a:xfrm>
            <a:off x="-65568" y="1008291"/>
            <a:ext cx="122575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PTWS WORKING GROUP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ON DISASTER RISK MANAGEMENT AND PREPAREDNESS (WG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i-NZ" sz="11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55D51F4A-BD65-99BF-725D-2D23115CF25E}"/>
              </a:ext>
            </a:extLst>
          </p:cNvPr>
          <p:cNvSpPr txBox="1"/>
          <p:nvPr/>
        </p:nvSpPr>
        <p:spPr>
          <a:xfrm>
            <a:off x="6868873" y="128098"/>
            <a:ext cx="61652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Arial"/>
                <a:cs typeface="Arial"/>
                <a:sym typeface="Arial"/>
              </a:rPr>
              <a:t>ICG/PTWS-XXXI, 7-11 April 2025, Beijing, China</a:t>
            </a:r>
          </a:p>
        </p:txBody>
      </p:sp>
    </p:spTree>
    <p:extLst>
      <p:ext uri="{BB962C8B-B14F-4D97-AF65-F5344CB8AC3E}">
        <p14:creationId xmlns:p14="http://schemas.microsoft.com/office/powerpoint/2010/main" val="72795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90BD46-0919-4798-C7AE-AE559FF9746A}"/>
              </a:ext>
            </a:extLst>
          </p:cNvPr>
          <p:cNvSpPr/>
          <p:nvPr/>
        </p:nvSpPr>
        <p:spPr>
          <a:xfrm>
            <a:off x="209224" y="398086"/>
            <a:ext cx="11235767" cy="5339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9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75684" y="398086"/>
            <a:ext cx="11947451" cy="523220"/>
          </a:xfrm>
          <a:prstGeom prst="rect">
            <a:avLst/>
          </a:prstGeom>
          <a:noFill/>
        </p:spPr>
        <p:txBody>
          <a:bodyPr wrap="square" rtlCol="0">
            <a:spAutoFit/>
          </a:bodyPr>
          <a:lstStyle/>
          <a:p>
            <a:pPr marL="403225" indent="-403225">
              <a:defRPr/>
            </a:pPr>
            <a:r>
              <a:rPr lang="en-NZ" sz="2800" dirty="0">
                <a:solidFill>
                  <a:srgbClr val="0961A9"/>
                </a:solidFill>
                <a:latin typeface="Aptos ExtraBold" panose="020B0004020202020204" pitchFamily="34" charset="0"/>
              </a:rPr>
              <a:t>4. Promotion of best practice preparedness material</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2F97343-9266-C77F-E075-0EABBA7E9FDD}"/>
              </a:ext>
            </a:extLst>
          </p:cNvPr>
          <p:cNvSpPr txBox="1"/>
          <p:nvPr/>
        </p:nvSpPr>
        <p:spPr>
          <a:xfrm>
            <a:off x="325117" y="949587"/>
            <a:ext cx="11119874" cy="34840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NZ" dirty="0">
                <a:solidFill>
                  <a:prstClr val="black"/>
                </a:solidFill>
                <a:latin typeface="Aptos" panose="020B0004020202020204" pitchFamily="34" charset="0"/>
              </a:rPr>
              <a:t>The Group sees value in an effort to </a:t>
            </a:r>
            <a:r>
              <a:rPr lang="en-NZ" b="1" dirty="0">
                <a:solidFill>
                  <a:prstClr val="black"/>
                </a:solidFill>
                <a:latin typeface="Aptos" panose="020B0004020202020204" pitchFamily="34" charset="0"/>
              </a:rPr>
              <a:t>collate guidance and material </a:t>
            </a:r>
            <a:r>
              <a:rPr lang="en-NZ" dirty="0">
                <a:solidFill>
                  <a:prstClr val="black"/>
                </a:solidFill>
                <a:latin typeface="Aptos" panose="020B0004020202020204" pitchFamily="34" charset="0"/>
              </a:rPr>
              <a:t>on certain topics for                                        reference for member states, to enable the spread of best practice and reduce duplication                                                     of effort – either at a global scale or material specific to the Pacific.</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NZ" sz="1000" b="1"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NZ" u="none" strike="noStrike" kern="1200" cap="none" spc="0" normalizeH="0" baseline="0" noProof="0" dirty="0">
                <a:ln>
                  <a:noFill/>
                </a:ln>
                <a:solidFill>
                  <a:prstClr val="black"/>
                </a:solidFill>
                <a:effectLst/>
                <a:uLnTx/>
                <a:uFillTx/>
                <a:latin typeface="Aptos" panose="020B0004020202020204" pitchFamily="34" charset="0"/>
              </a:rPr>
              <a:t>Would be beneficial to create a mechanism for Member States to share links to their                                                    to best practice guidance proactively.  Previously</a:t>
            </a:r>
            <a:r>
              <a:rPr lang="en-NZ" dirty="0">
                <a:solidFill>
                  <a:prstClr val="black"/>
                </a:solidFill>
                <a:latin typeface="Aptos" panose="020B0004020202020204" pitchFamily="34" charset="0"/>
              </a:rPr>
              <a:t> been recommended but lacked mechanism </a:t>
            </a:r>
          </a:p>
          <a:p>
            <a:pPr marL="0" marR="0" lvl="0" indent="0" defTabSz="914400" rtl="0" eaLnBrk="1" fontAlgn="auto" latinLnBrk="0" hangingPunct="1">
              <a:lnSpc>
                <a:spcPct val="100000"/>
              </a:lnSpc>
              <a:spcBef>
                <a:spcPts val="0"/>
              </a:spcBef>
              <a:spcAft>
                <a:spcPts val="0"/>
              </a:spcAft>
              <a:buClrTx/>
              <a:buSzTx/>
              <a:buFontTx/>
              <a:buNone/>
              <a:tabLst/>
              <a:defRPr/>
            </a:pPr>
            <a:endParaRPr lang="en-NZ" sz="600" dirty="0">
              <a:solidFill>
                <a:prstClr val="black"/>
              </a:solidFill>
              <a:latin typeface="Aptos" panose="020B0004020202020204" pitchFamily="34" charset="0"/>
            </a:endParaRPr>
          </a:p>
          <a:p>
            <a:pPr rtl="0"/>
            <a:r>
              <a:rPr lang="en-NZ" sz="1800" b="0" i="0" u="none" strike="noStrike" dirty="0">
                <a:solidFill>
                  <a:srgbClr val="000000"/>
                </a:solidFill>
                <a:effectLst/>
                <a:latin typeface="Aptos" panose="020B0004020202020204" pitchFamily="34" charset="0"/>
              </a:rPr>
              <a:t>This would ideally have two components:</a:t>
            </a:r>
            <a:endParaRPr lang="en-NZ" b="0" dirty="0">
              <a:effectLst/>
              <a:latin typeface="Aptos" panose="020B0004020202020204" pitchFamily="34" charset="0"/>
            </a:endParaRPr>
          </a:p>
          <a:p>
            <a:pPr marL="342900" indent="-342900" rtl="0" fontAlgn="base">
              <a:lnSpc>
                <a:spcPct val="90000"/>
              </a:lnSpc>
              <a:spcAft>
                <a:spcPts val="0"/>
              </a:spcAft>
              <a:buFont typeface="+mj-lt"/>
              <a:buAutoNum type="arabicPeriod"/>
            </a:pPr>
            <a:r>
              <a:rPr lang="en-NZ" sz="1800" b="0" i="0" u="none" strike="noStrike" dirty="0">
                <a:solidFill>
                  <a:srgbClr val="000000"/>
                </a:solidFill>
                <a:effectLst/>
                <a:latin typeface="Aptos" panose="020B0004020202020204" pitchFamily="34" charset="0"/>
              </a:rPr>
              <a:t>A mechanism for Member States to share relevant documentation &amp; resources for collation </a:t>
            </a:r>
          </a:p>
          <a:p>
            <a:pPr marL="342900" indent="-342900" rtl="0" fontAlgn="base">
              <a:lnSpc>
                <a:spcPct val="90000"/>
              </a:lnSpc>
              <a:spcAft>
                <a:spcPts val="0"/>
              </a:spcAft>
              <a:buFont typeface="+mj-lt"/>
              <a:buAutoNum type="arabicPeriod"/>
            </a:pPr>
            <a:r>
              <a:rPr lang="en-NZ" sz="1800" b="0" i="0" u="none" strike="noStrike" dirty="0">
                <a:solidFill>
                  <a:srgbClr val="000000"/>
                </a:solidFill>
                <a:effectLst/>
                <a:latin typeface="Aptos" panose="020B0004020202020204" pitchFamily="34" charset="0"/>
              </a:rPr>
              <a:t>A landing page for people to access those resources. </a:t>
            </a:r>
          </a:p>
          <a:p>
            <a:pPr rtl="0">
              <a:spcBef>
                <a:spcPts val="1200"/>
              </a:spcBef>
              <a:spcAft>
                <a:spcPts val="0"/>
              </a:spcAft>
            </a:pPr>
            <a:r>
              <a:rPr lang="en-NZ" sz="1800" b="0" i="0" u="none" strike="noStrike" dirty="0">
                <a:solidFill>
                  <a:srgbClr val="000000"/>
                </a:solidFill>
                <a:effectLst/>
                <a:latin typeface="Aptos" panose="020B0004020202020204" pitchFamily="34" charset="0"/>
              </a:rPr>
              <a:t>Early investigation indicated that </a:t>
            </a:r>
            <a:r>
              <a:rPr lang="en-NZ" sz="1800" b="0" i="0" u="none" strike="noStrike" dirty="0" err="1">
                <a:solidFill>
                  <a:srgbClr val="000000"/>
                </a:solidFill>
                <a:effectLst/>
                <a:latin typeface="Aptos" panose="020B0004020202020204" pitchFamily="34" charset="0"/>
              </a:rPr>
              <a:t>OceanExpert</a:t>
            </a:r>
            <a:r>
              <a:rPr lang="en-NZ" sz="1800" b="0" i="0" u="none" strike="noStrike" dirty="0">
                <a:solidFill>
                  <a:srgbClr val="000000"/>
                </a:solidFill>
                <a:effectLst/>
                <a:latin typeface="Aptos" panose="020B0004020202020204" pitchFamily="34" charset="0"/>
              </a:rPr>
              <a:t> </a:t>
            </a:r>
            <a:r>
              <a:rPr lang="en-NZ" sz="1800" b="0" i="0" u="none" strike="noStrike" dirty="0" err="1">
                <a:solidFill>
                  <a:srgbClr val="000000"/>
                </a:solidFill>
                <a:effectLst/>
                <a:latin typeface="Aptos" panose="020B0004020202020204" pitchFamily="34" charset="0"/>
              </a:rPr>
              <a:t>doclist</a:t>
            </a:r>
            <a:r>
              <a:rPr lang="en-NZ" sz="1800" b="0" i="0" u="none" strike="noStrike" dirty="0">
                <a:solidFill>
                  <a:srgbClr val="000000"/>
                </a:solidFill>
                <a:effectLst/>
                <a:latin typeface="Aptos" panose="020B0004020202020204" pitchFamily="34" charset="0"/>
              </a:rPr>
              <a:t> may be an appropriate mechanism                                to support this, however, further work is required in order to scope and test usability for this purpose. </a:t>
            </a:r>
            <a:endParaRPr lang="en-NZ" b="0" dirty="0">
              <a:effectLst/>
              <a:latin typeface="Aptos" panose="020B0004020202020204" pitchFamily="34" charset="0"/>
            </a:endParaRPr>
          </a:p>
          <a:p>
            <a:endParaRPr lang="en-NZ" dirty="0">
              <a:solidFill>
                <a:prstClr val="black"/>
              </a:solidFill>
              <a:latin typeface="Aptos" panose="020B0004020202020204" pitchFamily="34" charset="0"/>
            </a:endParaRPr>
          </a:p>
        </p:txBody>
      </p:sp>
      <p:sp>
        <p:nvSpPr>
          <p:cNvPr id="3" name="TextBox 2">
            <a:extLst>
              <a:ext uri="{FF2B5EF4-FFF2-40B4-BE49-F238E27FC236}">
                <a16:creationId xmlns:a16="http://schemas.microsoft.com/office/drawing/2014/main" id="{8CDC607F-5EA9-9205-056D-831940F2713F}"/>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6" name="TextBox 5">
            <a:extLst>
              <a:ext uri="{FF2B5EF4-FFF2-40B4-BE49-F238E27FC236}">
                <a16:creationId xmlns:a16="http://schemas.microsoft.com/office/drawing/2014/main" id="{319DAD7E-CD05-8C42-C406-1F05C45A77EF}"/>
              </a:ext>
            </a:extLst>
          </p:cNvPr>
          <p:cNvSpPr txBox="1"/>
          <p:nvPr/>
        </p:nvSpPr>
        <p:spPr>
          <a:xfrm>
            <a:off x="325117" y="4267006"/>
            <a:ext cx="9710705" cy="2192908"/>
          </a:xfrm>
          <a:prstGeom prst="rect">
            <a:avLst/>
          </a:prstGeom>
          <a:solidFill>
            <a:schemeClr val="bg1"/>
          </a:solidFill>
          <a:ln w="28575">
            <a:solidFill>
              <a:srgbClr val="C00000"/>
            </a:solidFill>
          </a:ln>
        </p:spPr>
        <p:txBody>
          <a:bodyPr wrap="square">
            <a:spAutoFit/>
          </a:bodyPr>
          <a:lstStyle/>
          <a:p>
            <a:pPr rtl="0">
              <a:spcBef>
                <a:spcPts val="0"/>
              </a:spcBef>
              <a:spcAft>
                <a:spcPts val="0"/>
              </a:spcAft>
            </a:pPr>
            <a:r>
              <a:rPr lang="en-NZ" sz="1800" b="0" i="0" u="none" strike="noStrike" dirty="0">
                <a:solidFill>
                  <a:srgbClr val="C00000"/>
                </a:solidFill>
                <a:effectLst/>
                <a:latin typeface="Arial" panose="020B0604020202020204" pitchFamily="34" charset="0"/>
              </a:rPr>
              <a:t>Working Group Three </a:t>
            </a:r>
            <a:r>
              <a:rPr lang="en-NZ" dirty="0">
                <a:solidFill>
                  <a:srgbClr val="C00000"/>
                </a:solidFill>
                <a:latin typeface="Arial" panose="020B0604020202020204" pitchFamily="34" charset="0"/>
              </a:rPr>
              <a:t>recommendation to </a:t>
            </a:r>
            <a:r>
              <a:rPr lang="en-NZ" sz="1800" b="0" i="0" u="none" strike="noStrike" dirty="0">
                <a:solidFill>
                  <a:srgbClr val="C00000"/>
                </a:solidFill>
                <a:effectLst/>
                <a:latin typeface="Arial" panose="020B0604020202020204" pitchFamily="34" charset="0"/>
              </a:rPr>
              <a:t>the ICG/PTWS:</a:t>
            </a:r>
            <a:endParaRPr lang="en-NZ" b="0" dirty="0">
              <a:solidFill>
                <a:srgbClr val="C00000"/>
              </a:solidFill>
              <a:effectLst/>
            </a:endParaRPr>
          </a:p>
          <a:p>
            <a:pPr marR="8890">
              <a:lnSpc>
                <a:spcPct val="90000"/>
              </a:lnSpc>
              <a:spcBef>
                <a:spcPts val="600"/>
              </a:spcBef>
              <a:spcAft>
                <a:spcPts val="600"/>
              </a:spcAft>
            </a:pPr>
            <a:br>
              <a:rPr lang="en-NZ" sz="500" b="0" dirty="0">
                <a:effectLst/>
              </a:rPr>
            </a:br>
            <a:r>
              <a:rPr lang="en-US" b="1" dirty="0">
                <a:solidFill>
                  <a:srgbClr val="0961A9"/>
                </a:solidFill>
                <a:latin typeface="Arial" panose="020B0604020202020204" pitchFamily="34" charset="0"/>
              </a:rPr>
              <a:t>Requests </a:t>
            </a:r>
            <a:r>
              <a:rPr lang="en-US" dirty="0">
                <a:solidFill>
                  <a:srgbClr val="0961A9"/>
                </a:solidFill>
                <a:latin typeface="Arial" panose="020B0604020202020204" pitchFamily="34" charset="0"/>
              </a:rPr>
              <a:t>that Working Group 3 and the ITIC continue to explore mechanisms with the Secretariat for Member States to share materials, in order to better facilitate the collection and accessibility of best practice resources on disaster management and preparedness topics.</a:t>
            </a:r>
          </a:p>
          <a:p>
            <a:pPr marR="8890">
              <a:lnSpc>
                <a:spcPct val="90000"/>
              </a:lnSpc>
              <a:spcBef>
                <a:spcPts val="600"/>
              </a:spcBef>
              <a:spcAft>
                <a:spcPts val="600"/>
              </a:spcAft>
            </a:pPr>
            <a:r>
              <a:rPr lang="en-US" b="1" dirty="0">
                <a:solidFill>
                  <a:srgbClr val="0961A9"/>
                </a:solidFill>
                <a:latin typeface="Arial" panose="020B0604020202020204" pitchFamily="34" charset="0"/>
              </a:rPr>
              <a:t>Welcomes </a:t>
            </a:r>
            <a:r>
              <a:rPr lang="en-US" dirty="0">
                <a:solidFill>
                  <a:srgbClr val="0961A9"/>
                </a:solidFill>
                <a:latin typeface="Arial" panose="020B0604020202020204" pitchFamily="34" charset="0"/>
              </a:rPr>
              <a:t>the ITIC offer to host an interim repository, and requests PTWS Member States       to share their best practice awareness and preparedness material, programs and    assessment tools with the ITIC to compile and maintain for the PTWS. </a:t>
            </a:r>
            <a:endParaRPr lang="en-NZ" dirty="0">
              <a:solidFill>
                <a:srgbClr val="0961A9"/>
              </a:solidFill>
              <a:latin typeface="Arial" panose="020B0604020202020204" pitchFamily="34" charset="0"/>
            </a:endParaRPr>
          </a:p>
        </p:txBody>
      </p:sp>
      <p:pic>
        <p:nvPicPr>
          <p:cNvPr id="9" name="Picture 8">
            <a:extLst>
              <a:ext uri="{FF2B5EF4-FFF2-40B4-BE49-F238E27FC236}">
                <a16:creationId xmlns:a16="http://schemas.microsoft.com/office/drawing/2014/main" id="{291BA77F-2E01-BDE8-3423-D774EA147C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67815" y="435028"/>
            <a:ext cx="2045466" cy="3341159"/>
          </a:xfrm>
          <a:prstGeom prst="rect">
            <a:avLst/>
          </a:prstGeom>
        </p:spPr>
      </p:pic>
    </p:spTree>
    <p:extLst>
      <p:ext uri="{BB962C8B-B14F-4D97-AF65-F5344CB8AC3E}">
        <p14:creationId xmlns:p14="http://schemas.microsoft.com/office/powerpoint/2010/main" val="325686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69BBA-C2E7-8370-4933-43DF1235614D}"/>
              </a:ext>
            </a:extLst>
          </p:cNvPr>
          <p:cNvSpPr/>
          <p:nvPr/>
        </p:nvSpPr>
        <p:spPr>
          <a:xfrm>
            <a:off x="209224" y="398087"/>
            <a:ext cx="11235767" cy="5847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9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187841" y="389810"/>
            <a:ext cx="11947451" cy="523220"/>
          </a:xfrm>
          <a:prstGeom prst="rect">
            <a:avLst/>
          </a:prstGeom>
          <a:noFill/>
        </p:spPr>
        <p:txBody>
          <a:bodyPr wrap="square" rtlCol="0">
            <a:spAutoFit/>
          </a:bodyPr>
          <a:lstStyle/>
          <a:p>
            <a:pPr marL="403225" marR="0" lvl="0" indent="-403225" fontAlgn="auto">
              <a:lnSpc>
                <a:spcPct val="100000"/>
              </a:lnSpc>
              <a:spcBef>
                <a:spcPts val="0"/>
              </a:spcBef>
              <a:spcAft>
                <a:spcPts val="0"/>
              </a:spcAft>
              <a:buClrTx/>
              <a:buSzTx/>
              <a:buFontTx/>
              <a:buNone/>
              <a:tabLst/>
              <a:defRPr/>
            </a:pPr>
            <a:r>
              <a:rPr lang="en-NZ" sz="2800" dirty="0">
                <a:solidFill>
                  <a:srgbClr val="0961A9"/>
                </a:solidFill>
                <a:latin typeface="Aptos ExtraBold" panose="020B0004020202020204" pitchFamily="34" charset="0"/>
              </a:rPr>
              <a:t>6.	Governance</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17BB28-2A30-C3D7-D3D3-AC8A68EDB65C}"/>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D8DAB143-687D-B5F1-29C9-AE72FF4561CE}"/>
              </a:ext>
            </a:extLst>
          </p:cNvPr>
          <p:cNvSpPr txBox="1"/>
          <p:nvPr/>
        </p:nvSpPr>
        <p:spPr>
          <a:xfrm>
            <a:off x="259556" y="1056618"/>
            <a:ext cx="10927733" cy="4462760"/>
          </a:xfrm>
          <a:prstGeom prst="rect">
            <a:avLst/>
          </a:prstGeom>
          <a:noFill/>
        </p:spPr>
        <p:txBody>
          <a:bodyPr wrap="square">
            <a:spAutoFit/>
          </a:bodyPr>
          <a:lstStyle/>
          <a:p>
            <a:pPr rtl="0">
              <a:spcBef>
                <a:spcPts val="1200"/>
              </a:spcBef>
            </a:pPr>
            <a:r>
              <a:rPr lang="en-NZ" sz="1800" b="1" i="0" u="none" strike="noStrike" dirty="0">
                <a:solidFill>
                  <a:srgbClr val="000000"/>
                </a:solidFill>
                <a:effectLst/>
                <a:latin typeface="Arial" panose="020B0604020202020204" pitchFamily="34" charset="0"/>
              </a:rPr>
              <a:t>NDMO participation and involvement in the PTWS is </a:t>
            </a:r>
            <a:r>
              <a:rPr lang="en-NZ" b="1" dirty="0">
                <a:solidFill>
                  <a:srgbClr val="000000"/>
                </a:solidFill>
                <a:latin typeface="Arial" panose="020B0604020202020204" pitchFamily="34" charset="0"/>
              </a:rPr>
              <a:t>essential to achieve UNOD goals and achieve      end to end tsunami resilience. </a:t>
            </a:r>
          </a:p>
          <a:p>
            <a:pPr rtl="0">
              <a:spcBef>
                <a:spcPts val="1200"/>
              </a:spcBef>
              <a:spcAft>
                <a:spcPts val="800"/>
              </a:spcAft>
            </a:pPr>
            <a:r>
              <a:rPr lang="en-NZ" sz="1800" b="0" i="0" u="none" strike="noStrike" dirty="0">
                <a:solidFill>
                  <a:srgbClr val="000000"/>
                </a:solidFill>
                <a:effectLst/>
                <a:latin typeface="Arial" panose="020B0604020202020204" pitchFamily="34" charset="0"/>
              </a:rPr>
              <a:t>The Working </a:t>
            </a:r>
            <a:r>
              <a:rPr lang="en-NZ" dirty="0">
                <a:solidFill>
                  <a:srgbClr val="000000"/>
                </a:solidFill>
                <a:latin typeface="Arial" panose="020B0604020202020204" pitchFamily="34" charset="0"/>
              </a:rPr>
              <a:t>G</a:t>
            </a:r>
            <a:r>
              <a:rPr lang="en-NZ" sz="1800" b="0" i="0" u="none" strike="noStrike" dirty="0">
                <a:solidFill>
                  <a:srgbClr val="000000"/>
                </a:solidFill>
                <a:effectLst/>
                <a:latin typeface="Arial" panose="020B0604020202020204" pitchFamily="34" charset="0"/>
              </a:rPr>
              <a:t>roup welcomes suggestions from the PTWS Steering Committee and Member States          on ways to facilitate this and would like to encourage more member states to provide nominations to the working group, particularly from NDMOs.  </a:t>
            </a:r>
            <a:endParaRPr lang="en-NZ" b="0" dirty="0">
              <a:effectLst/>
            </a:endParaRPr>
          </a:p>
          <a:p>
            <a:pPr rtl="0">
              <a:spcBef>
                <a:spcPts val="1200"/>
              </a:spcBef>
              <a:spcAft>
                <a:spcPts val="800"/>
              </a:spcAft>
            </a:pPr>
            <a:r>
              <a:rPr lang="en-NZ" sz="1800" b="0" i="0" u="none" strike="noStrike" dirty="0">
                <a:solidFill>
                  <a:srgbClr val="000000"/>
                </a:solidFill>
                <a:effectLst/>
                <a:latin typeface="Arial" panose="020B0604020202020204" pitchFamily="34" charset="0"/>
              </a:rPr>
              <a:t>The Working Group proposes to amend to the Terms of Reference for the Working Group for the next intersessional period, namely: </a:t>
            </a:r>
            <a:endParaRPr lang="en-NZ" b="0" dirty="0">
              <a:effectLst/>
            </a:endParaRPr>
          </a:p>
          <a:p>
            <a:pPr marL="1546225" lvl="3" indent="-265113" fontAlgn="base">
              <a:spcBef>
                <a:spcPts val="600"/>
              </a:spcBef>
              <a:spcAft>
                <a:spcPts val="800"/>
              </a:spcAft>
              <a:buFont typeface="Arial" panose="020B0604020202020204" pitchFamily="34" charset="0"/>
              <a:buChar char="•"/>
            </a:pPr>
            <a:r>
              <a:rPr lang="en-NZ" b="0" i="1" u="none" strike="noStrike" dirty="0">
                <a:solidFill>
                  <a:srgbClr val="000000"/>
                </a:solidFill>
                <a:effectLst/>
                <a:latin typeface="Arial" panose="020B0604020202020204" pitchFamily="34" charset="0"/>
              </a:rPr>
              <a:t>Mandating the Working Group to support the implementation of the </a:t>
            </a:r>
            <a:r>
              <a:rPr lang="en-NZ" b="1" i="1" u="none" strike="noStrike" dirty="0">
                <a:solidFill>
                  <a:srgbClr val="000000"/>
                </a:solidFill>
                <a:effectLst/>
                <a:latin typeface="Arial" panose="020B0604020202020204" pitchFamily="34" charset="0"/>
              </a:rPr>
              <a:t>Tsunami Ready Coalition</a:t>
            </a:r>
            <a:r>
              <a:rPr lang="en-NZ" b="0" i="1" u="none" strike="noStrike" dirty="0">
                <a:solidFill>
                  <a:srgbClr val="000000"/>
                </a:solidFill>
                <a:effectLst/>
                <a:latin typeface="Arial" panose="020B0604020202020204" pitchFamily="34" charset="0"/>
              </a:rPr>
              <a:t>, noting that these efforts will extend past 2030, and require global collaboration and coordination support; </a:t>
            </a:r>
          </a:p>
          <a:p>
            <a:pPr marL="1546225" lvl="3" indent="-265113" fontAlgn="base">
              <a:spcBef>
                <a:spcPts val="600"/>
              </a:spcBef>
              <a:spcAft>
                <a:spcPts val="600"/>
              </a:spcAft>
              <a:buFont typeface="Arial" panose="020B0604020202020204" pitchFamily="34" charset="0"/>
              <a:buChar char="•"/>
            </a:pPr>
            <a:r>
              <a:rPr lang="en-NZ" b="0" i="1" u="none" strike="noStrike" dirty="0">
                <a:solidFill>
                  <a:srgbClr val="000000"/>
                </a:solidFill>
                <a:effectLst/>
                <a:latin typeface="Arial" panose="020B0604020202020204" pitchFamily="34" charset="0"/>
              </a:rPr>
              <a:t>Recognising the significance of the </a:t>
            </a:r>
            <a:r>
              <a:rPr lang="en-NZ" b="1" i="1" u="none" strike="noStrike" dirty="0">
                <a:solidFill>
                  <a:srgbClr val="000000"/>
                </a:solidFill>
                <a:effectLst/>
                <a:latin typeface="Arial" panose="020B0604020202020204" pitchFamily="34" charset="0"/>
              </a:rPr>
              <a:t>Pacific Tsunami Preparedness Capacity </a:t>
            </a:r>
            <a:r>
              <a:rPr lang="en-NZ" b="1" i="1" dirty="0">
                <a:solidFill>
                  <a:srgbClr val="000000"/>
                </a:solidFill>
                <a:latin typeface="Arial" panose="020B0604020202020204" pitchFamily="34" charset="0"/>
              </a:rPr>
              <a:t>A</a:t>
            </a:r>
            <a:r>
              <a:rPr lang="en-NZ" b="1" i="1" u="none" strike="noStrike" dirty="0">
                <a:solidFill>
                  <a:srgbClr val="000000"/>
                </a:solidFill>
                <a:effectLst/>
                <a:latin typeface="Arial" panose="020B0604020202020204" pitchFamily="34" charset="0"/>
              </a:rPr>
              <a:t>ssessment</a:t>
            </a:r>
            <a:r>
              <a:rPr lang="en-NZ" b="0" i="1" u="none" strike="noStrike" dirty="0">
                <a:solidFill>
                  <a:srgbClr val="000000"/>
                </a:solidFill>
                <a:effectLst/>
                <a:latin typeface="Arial" panose="020B0604020202020204" pitchFamily="34" charset="0"/>
              </a:rPr>
              <a:t> for the forward work programme of the PTWS, and ensuring that                 this contributes to the design and prioritisation of Working Group 3 activities</a:t>
            </a:r>
          </a:p>
        </p:txBody>
      </p:sp>
    </p:spTree>
    <p:extLst>
      <p:ext uri="{BB962C8B-B14F-4D97-AF65-F5344CB8AC3E}">
        <p14:creationId xmlns:p14="http://schemas.microsoft.com/office/powerpoint/2010/main" val="253441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0FD4B-0C12-16AA-8C81-DB378B917B57}"/>
              </a:ext>
            </a:extLst>
          </p:cNvPr>
          <p:cNvSpPr/>
          <p:nvPr/>
        </p:nvSpPr>
        <p:spPr>
          <a:xfrm>
            <a:off x="209224" y="398086"/>
            <a:ext cx="11235767" cy="5764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52637" y="4617859"/>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187841" y="389810"/>
            <a:ext cx="11947451" cy="523220"/>
          </a:xfrm>
          <a:prstGeom prst="rect">
            <a:avLst/>
          </a:prstGeom>
          <a:noFill/>
        </p:spPr>
        <p:txBody>
          <a:bodyPr wrap="square" rtlCol="0">
            <a:spAutoFit/>
          </a:bodyPr>
          <a:lstStyle/>
          <a:p>
            <a:pPr marL="403225" indent="-403225">
              <a:defRPr/>
            </a:pPr>
            <a:r>
              <a:rPr lang="en-NZ" sz="2800" dirty="0">
                <a:solidFill>
                  <a:srgbClr val="0961A9"/>
                </a:solidFill>
                <a:latin typeface="Aptos ExtraBold" panose="020B0004020202020204" pitchFamily="34" charset="0"/>
              </a:rPr>
              <a:t>6.	Governance </a:t>
            </a:r>
            <a:r>
              <a:rPr lang="en-NZ" sz="2800" dirty="0">
                <a:solidFill>
                  <a:srgbClr val="0961A9"/>
                </a:solidFill>
                <a:latin typeface="Arial" panose="020B0604020202020204" pitchFamily="34" charset="0"/>
                <a:cs typeface="Arial" panose="020B0604020202020204" pitchFamily="34" charset="0"/>
              </a:rPr>
              <a:t>(PTWS WG 3 Recommendation - 1)</a:t>
            </a:r>
            <a:endParaRPr lang="en-NZ" sz="2800" dirty="0">
              <a:solidFill>
                <a:srgbClr val="0961A9"/>
              </a:solidFill>
              <a:latin typeface="Aptos ExtraBold" panose="020B0004020202020204" pitchFamily="34" charset="0"/>
            </a:endParaRP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17BB28-2A30-C3D7-D3D3-AC8A68EDB65C}"/>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D8DAB143-687D-B5F1-29C9-AE72FF4561CE}"/>
              </a:ext>
            </a:extLst>
          </p:cNvPr>
          <p:cNvSpPr txBox="1"/>
          <p:nvPr/>
        </p:nvSpPr>
        <p:spPr>
          <a:xfrm>
            <a:off x="209224" y="1215218"/>
            <a:ext cx="11407043" cy="5149102"/>
          </a:xfrm>
          <a:prstGeom prst="rect">
            <a:avLst/>
          </a:prstGeom>
          <a:solidFill>
            <a:schemeClr val="bg1"/>
          </a:solidFill>
          <a:ln w="28575">
            <a:solidFill>
              <a:srgbClr val="C00000"/>
            </a:solidFill>
          </a:ln>
        </p:spPr>
        <p:txBody>
          <a:bodyPr wrap="square">
            <a:spAutoFit/>
          </a:bodyPr>
          <a:lstStyle/>
          <a:p>
            <a:pPr rtl="0">
              <a:spcBef>
                <a:spcPts val="0"/>
              </a:spcBef>
              <a:spcAft>
                <a:spcPts val="0"/>
              </a:spcAft>
            </a:pPr>
            <a:r>
              <a:rPr lang="en-NZ" sz="1800" b="1" i="0" u="none" strike="noStrike" dirty="0">
                <a:solidFill>
                  <a:srgbClr val="C00000"/>
                </a:solidFill>
                <a:effectLst/>
                <a:latin typeface="Arial" panose="020B0604020202020204" pitchFamily="34" charset="0"/>
              </a:rPr>
              <a:t>Working Group Three </a:t>
            </a:r>
            <a:r>
              <a:rPr lang="en-NZ" b="1" dirty="0">
                <a:solidFill>
                  <a:srgbClr val="C00000"/>
                </a:solidFill>
                <a:latin typeface="Arial" panose="020B0604020202020204" pitchFamily="34" charset="0"/>
              </a:rPr>
              <a:t>r</a:t>
            </a:r>
            <a:r>
              <a:rPr lang="en-NZ" sz="1800" b="1" i="0" u="none" strike="noStrike" dirty="0">
                <a:solidFill>
                  <a:srgbClr val="C00000"/>
                </a:solidFill>
                <a:effectLst/>
                <a:latin typeface="Arial" panose="020B0604020202020204" pitchFamily="34" charset="0"/>
              </a:rPr>
              <a:t>ecommendation to the ICG/PTWS:</a:t>
            </a:r>
            <a:endParaRPr lang="en-NZ" sz="1800" b="1" i="0" u="none" strike="noStrike" dirty="0">
              <a:solidFill>
                <a:srgbClr val="C00000"/>
              </a:solidFill>
              <a:latin typeface="Arial" panose="020B0604020202020204" pitchFamily="34" charset="0"/>
            </a:endParaRPr>
          </a:p>
          <a:p>
            <a:pPr marL="179388" marR="8890">
              <a:lnSpc>
                <a:spcPct val="90000"/>
              </a:lnSpc>
              <a:spcBef>
                <a:spcPts val="600"/>
              </a:spcBef>
              <a:spcAft>
                <a:spcPts val="600"/>
              </a:spcAft>
            </a:pPr>
            <a:br>
              <a:rPr lang="en-NZ" sz="1400" b="1" dirty="0">
                <a:latin typeface="Arial" panose="020B0604020202020204" pitchFamily="34" charset="0"/>
              </a:rPr>
            </a:br>
            <a:r>
              <a:rPr lang="en-US" sz="1800" b="1" dirty="0">
                <a:solidFill>
                  <a:srgbClr val="0961A9"/>
                </a:solidFill>
                <a:effectLst/>
                <a:latin typeface="Arial" panose="020B0604020202020204" pitchFamily="34" charset="0"/>
                <a:ea typeface="Arial" panose="020B0604020202020204" pitchFamily="34" charset="0"/>
              </a:rPr>
              <a:t>Recalling</a:t>
            </a:r>
            <a:r>
              <a:rPr lang="en-US" sz="1800" b="1" dirty="0">
                <a:effectLst/>
                <a:latin typeface="Arial" panose="020B0604020202020204" pitchFamily="34" charset="0"/>
                <a:ea typeface="Arial" panose="020B0604020202020204" pitchFamily="34" charset="0"/>
              </a:rPr>
              <a:t> that nearly 70% of the world's historical tsunamis have occurred in the Pacific,                     with 99% of the tsunami deaths from local and regional tsunamis, thus making tsunami community preparedness, such as through </a:t>
            </a:r>
            <a:r>
              <a:rPr lang="en-US" sz="1800" b="1" dirty="0" err="1">
                <a:effectLst/>
                <a:latin typeface="Arial" panose="020B0604020202020204" pitchFamily="34" charset="0"/>
                <a:ea typeface="Arial" panose="020B0604020202020204" pitchFamily="34" charset="0"/>
              </a:rPr>
              <a:t>programmes</a:t>
            </a:r>
            <a:r>
              <a:rPr lang="en-US" sz="1800" b="1" dirty="0">
                <a:effectLst/>
                <a:latin typeface="Arial" panose="020B0604020202020204" pitchFamily="34" charset="0"/>
                <a:ea typeface="Arial" panose="020B0604020202020204" pitchFamily="34" charset="0"/>
              </a:rPr>
              <a:t> like Tsunami Ready, a high-priority action for saving lives,</a:t>
            </a:r>
            <a:endParaRPr lang="en-US" sz="1800" b="1" dirty="0">
              <a:effectLst/>
              <a:latin typeface="Times New Roman" panose="02020603050405020304" pitchFamily="18" charset="0"/>
              <a:ea typeface="Times New Roman" panose="02020603050405020304" pitchFamily="18" charset="0"/>
            </a:endParaRPr>
          </a:p>
          <a:p>
            <a:pPr marL="179388" marR="8890">
              <a:lnSpc>
                <a:spcPct val="90000"/>
              </a:lnSpc>
              <a:spcBef>
                <a:spcPts val="600"/>
              </a:spcBef>
              <a:spcAft>
                <a:spcPts val="600"/>
              </a:spcAft>
            </a:pPr>
            <a:r>
              <a:rPr lang="en-NZ" b="1" dirty="0">
                <a:solidFill>
                  <a:srgbClr val="0961A9"/>
                </a:solidFill>
                <a:latin typeface="Arial" panose="020B0604020202020204" pitchFamily="34" charset="0"/>
              </a:rPr>
              <a:t>Notes</a:t>
            </a:r>
            <a:r>
              <a:rPr lang="en-NZ" b="1" dirty="0">
                <a:latin typeface="Arial" panose="020B0604020202020204" pitchFamily="34" charset="0"/>
              </a:rPr>
              <a:t> the report of Working Group 3 (Disaster Management &amp; Preparedness)</a:t>
            </a:r>
          </a:p>
          <a:p>
            <a:pPr marL="179388" marR="8890">
              <a:lnSpc>
                <a:spcPct val="90000"/>
              </a:lnSpc>
              <a:spcBef>
                <a:spcPts val="600"/>
              </a:spcBef>
              <a:spcAft>
                <a:spcPts val="600"/>
              </a:spcAft>
            </a:pPr>
            <a:r>
              <a:rPr lang="en-NZ" b="1" dirty="0">
                <a:solidFill>
                  <a:srgbClr val="0961A9"/>
                </a:solidFill>
                <a:latin typeface="Arial" panose="020B0604020202020204" pitchFamily="34" charset="0"/>
              </a:rPr>
              <a:t>Notes</a:t>
            </a:r>
            <a:r>
              <a:rPr lang="en-NZ" b="1" dirty="0">
                <a:latin typeface="Arial" panose="020B0604020202020204" pitchFamily="34" charset="0"/>
              </a:rPr>
              <a:t> the importance of encouraging more NDMO participation and involvement in PTWS discussions and governance mechanisms, especially given the nature of the UN Ocean Decade Goals and their connection with disaster management and preparedness.</a:t>
            </a:r>
          </a:p>
          <a:p>
            <a:pPr marL="179388" marR="8890">
              <a:lnSpc>
                <a:spcPct val="90000"/>
              </a:lnSpc>
              <a:spcBef>
                <a:spcPts val="600"/>
              </a:spcBef>
              <a:spcAft>
                <a:spcPts val="600"/>
              </a:spcAft>
            </a:pPr>
            <a:r>
              <a:rPr lang="en-US" b="1" dirty="0">
                <a:solidFill>
                  <a:srgbClr val="0961A9"/>
                </a:solidFill>
                <a:latin typeface="Arial" panose="020B0604020202020204" pitchFamily="34" charset="0"/>
              </a:rPr>
              <a:t>Notes</a:t>
            </a:r>
            <a:r>
              <a:rPr lang="en-US" b="1" dirty="0">
                <a:latin typeface="Arial" panose="020B0604020202020204" pitchFamily="34" charset="0"/>
              </a:rPr>
              <a:t> the approval of the Tsunami Ready Coalition Implementation Plan by the TOWS-XVII WG, towards realizing and sustaining tsunami readiness through targeted promotion, advocacy,         resource mobilization, networking, influence, and advice</a:t>
            </a:r>
          </a:p>
          <a:p>
            <a:pPr marL="179388" marR="8890">
              <a:lnSpc>
                <a:spcPct val="90000"/>
              </a:lnSpc>
              <a:spcBef>
                <a:spcPts val="600"/>
              </a:spcBef>
              <a:spcAft>
                <a:spcPts val="600"/>
              </a:spcAft>
            </a:pPr>
            <a:r>
              <a:rPr lang="en-US" b="1" dirty="0">
                <a:solidFill>
                  <a:srgbClr val="0961A9"/>
                </a:solidFill>
                <a:latin typeface="Arial" panose="020B0604020202020204" pitchFamily="34" charset="0"/>
              </a:rPr>
              <a:t>Notes</a:t>
            </a:r>
            <a:r>
              <a:rPr lang="en-US" b="1" dirty="0">
                <a:latin typeface="Arial" panose="020B0604020202020204" pitchFamily="34" charset="0"/>
              </a:rPr>
              <a:t> the importance of </a:t>
            </a:r>
            <a:r>
              <a:rPr lang="en-US" b="1" dirty="0" err="1">
                <a:latin typeface="Arial" panose="020B0604020202020204" pitchFamily="34" charset="0"/>
              </a:rPr>
              <a:t>PacWave</a:t>
            </a:r>
            <a:r>
              <a:rPr lang="en-US" b="1" dirty="0">
                <a:latin typeface="Arial" panose="020B0604020202020204" pitchFamily="34" charset="0"/>
              </a:rPr>
              <a:t> exercises with regard toward improving                                         disaster management and preparedness, and in particular the ongoing effort                                             to involve NDMOs to prepare and respond. </a:t>
            </a:r>
          </a:p>
          <a:p>
            <a:pPr marR="8890">
              <a:lnSpc>
                <a:spcPct val="90000"/>
              </a:lnSpc>
              <a:spcBef>
                <a:spcPts val="600"/>
              </a:spcBef>
              <a:spcAft>
                <a:spcPts val="600"/>
              </a:spcAft>
            </a:pPr>
            <a:r>
              <a:rPr lang="en-US" b="1" dirty="0">
                <a:latin typeface="Arial" panose="020B0604020202020204" pitchFamily="34" charset="0"/>
              </a:rPr>
              <a:t> </a:t>
            </a:r>
          </a:p>
        </p:txBody>
      </p:sp>
    </p:spTree>
    <p:extLst>
      <p:ext uri="{BB962C8B-B14F-4D97-AF65-F5344CB8AC3E}">
        <p14:creationId xmlns:p14="http://schemas.microsoft.com/office/powerpoint/2010/main" val="129174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0FD4B-0C12-16AA-8C81-DB378B917B57}"/>
              </a:ext>
            </a:extLst>
          </p:cNvPr>
          <p:cNvSpPr/>
          <p:nvPr/>
        </p:nvSpPr>
        <p:spPr>
          <a:xfrm>
            <a:off x="187841" y="339651"/>
            <a:ext cx="11235767" cy="5764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63926" y="4699293"/>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187841" y="389810"/>
            <a:ext cx="11947451" cy="523220"/>
          </a:xfrm>
          <a:prstGeom prst="rect">
            <a:avLst/>
          </a:prstGeom>
          <a:noFill/>
        </p:spPr>
        <p:txBody>
          <a:bodyPr wrap="square" rtlCol="0">
            <a:spAutoFit/>
          </a:bodyPr>
          <a:lstStyle/>
          <a:p>
            <a:pPr marL="403225" indent="-403225">
              <a:defRPr/>
            </a:pPr>
            <a:r>
              <a:rPr lang="en-NZ" sz="2800" dirty="0">
                <a:solidFill>
                  <a:srgbClr val="0961A9"/>
                </a:solidFill>
                <a:latin typeface="Aptos ExtraBold" panose="020B0004020202020204" pitchFamily="34" charset="0"/>
              </a:rPr>
              <a:t>6.	Governance </a:t>
            </a:r>
            <a:r>
              <a:rPr lang="en-NZ" sz="2800" dirty="0">
                <a:solidFill>
                  <a:srgbClr val="0961A9"/>
                </a:solidFill>
                <a:latin typeface="Arial" panose="020B0604020202020204" pitchFamily="34" charset="0"/>
                <a:cs typeface="Arial" panose="020B0604020202020204" pitchFamily="34" charset="0"/>
              </a:rPr>
              <a:t>(PTWS WG 3 Recommendation - 2)</a:t>
            </a:r>
            <a:endParaRPr lang="en-NZ" sz="2800" dirty="0">
              <a:solidFill>
                <a:srgbClr val="0961A9"/>
              </a:solidFill>
              <a:latin typeface="Aptos ExtraBold" panose="020B0004020202020204" pitchFamily="34" charset="0"/>
            </a:endParaRP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17BB28-2A30-C3D7-D3D3-AC8A68EDB65C}"/>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D8DAB143-687D-B5F1-29C9-AE72FF4561CE}"/>
              </a:ext>
            </a:extLst>
          </p:cNvPr>
          <p:cNvSpPr txBox="1"/>
          <p:nvPr/>
        </p:nvSpPr>
        <p:spPr>
          <a:xfrm>
            <a:off x="187841" y="1037043"/>
            <a:ext cx="11530026" cy="5684633"/>
          </a:xfrm>
          <a:prstGeom prst="rect">
            <a:avLst/>
          </a:prstGeom>
          <a:solidFill>
            <a:schemeClr val="bg1"/>
          </a:solidFill>
          <a:ln w="28575">
            <a:solidFill>
              <a:srgbClr val="C00000"/>
            </a:solidFill>
          </a:ln>
        </p:spPr>
        <p:txBody>
          <a:bodyPr wrap="square">
            <a:spAutoFit/>
          </a:bodyPr>
          <a:lstStyle/>
          <a:p>
            <a:pPr marL="0" marR="8890">
              <a:lnSpc>
                <a:spcPct val="90000"/>
              </a:lnSpc>
              <a:spcBef>
                <a:spcPts val="600"/>
              </a:spcBef>
              <a:spcAft>
                <a:spcPts val="600"/>
              </a:spcAft>
            </a:pPr>
            <a:endParaRPr lang="en-US" sz="300" b="1" dirty="0">
              <a:effectLst/>
              <a:latin typeface="Arial" panose="020B0604020202020204" pitchFamily="34" charset="0"/>
              <a:ea typeface="Arial" panose="020B0604020202020204" pitchFamily="34"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Requests</a:t>
            </a:r>
            <a:r>
              <a:rPr lang="en-US" sz="1800" b="1" dirty="0">
                <a:effectLst/>
                <a:latin typeface="Arial" panose="020B0604020202020204" pitchFamily="34" charset="0"/>
                <a:ea typeface="Arial" panose="020B0604020202020204" pitchFamily="34" charset="0"/>
              </a:rPr>
              <a:t> Working Group 3 to actively support the </a:t>
            </a:r>
            <a:r>
              <a:rPr lang="en-US" sz="1800" b="1" dirty="0">
                <a:solidFill>
                  <a:srgbClr val="000000"/>
                </a:solidFill>
                <a:effectLst/>
                <a:latin typeface="Arial" panose="020B0604020202020204" pitchFamily="34" charset="0"/>
                <a:ea typeface="Arial" panose="020B0604020202020204" pitchFamily="34" charset="0"/>
              </a:rPr>
              <a:t>implementation activities of the                        Tsunami Ready Coalition</a:t>
            </a:r>
            <a:endParaRPr lang="en-US" sz="1800" b="1" dirty="0">
              <a:effectLst/>
              <a:latin typeface="Times New Roman" panose="02020603050405020304" pitchFamily="18" charset="0"/>
              <a:ea typeface="Times New Roman" panose="02020603050405020304" pitchFamily="18"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Requests</a:t>
            </a:r>
            <a:r>
              <a:rPr lang="en-US" sz="1800" b="1" dirty="0">
                <a:effectLst/>
                <a:latin typeface="Arial" panose="020B0604020202020204" pitchFamily="34" charset="0"/>
                <a:ea typeface="Arial" panose="020B0604020202020204" pitchFamily="34" charset="0"/>
              </a:rPr>
              <a:t> the Working Group 3 to address key future governance and Tsunami Ready implementation questions as identified by the TOWS-WG-XVII Task Team on Disaster Management and Preparedness,        for sharing to the TOWS WG.</a:t>
            </a:r>
            <a:endParaRPr lang="en-US" sz="1800" b="1" dirty="0">
              <a:effectLst/>
              <a:latin typeface="Times New Roman" panose="02020603050405020304" pitchFamily="18" charset="0"/>
              <a:ea typeface="Times New Roman" panose="02020603050405020304" pitchFamily="18"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Requests</a:t>
            </a:r>
            <a:r>
              <a:rPr lang="en-US" sz="1800" b="1" dirty="0">
                <a:effectLst/>
                <a:latin typeface="Arial" panose="020B0604020202020204" pitchFamily="34" charset="0"/>
                <a:ea typeface="Arial" panose="020B0604020202020204" pitchFamily="34" charset="0"/>
              </a:rPr>
              <a:t> that Working Group 3 and the ITIC continue to explore mechanisms with the Secretariat         for Member States to share materials, in order to better facilitate the collection and accessibility            of best practice resources on disaster management and preparedness topics.</a:t>
            </a:r>
            <a:endParaRPr lang="en-US" sz="1800" b="1" dirty="0">
              <a:effectLst/>
              <a:latin typeface="Times New Roman" panose="02020603050405020304" pitchFamily="18" charset="0"/>
              <a:ea typeface="Times New Roman" panose="02020603050405020304" pitchFamily="18"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Welcomes</a:t>
            </a:r>
            <a:r>
              <a:rPr lang="en-US" sz="1800" b="1" dirty="0">
                <a:effectLst/>
                <a:latin typeface="Arial" panose="020B0604020202020204" pitchFamily="34" charset="0"/>
                <a:ea typeface="Arial" panose="020B0604020202020204" pitchFamily="34" charset="0"/>
              </a:rPr>
              <a:t> the ITIC offer to host an interim repository, and requests PTWS Member States                        to share their best practice awareness and preparedness material, programs and assessment tools with the ITIC to compile and maintain for the PTWS.</a:t>
            </a:r>
            <a:endParaRPr lang="en-US" sz="1800" b="1" dirty="0">
              <a:effectLst/>
              <a:latin typeface="Times New Roman" panose="02020603050405020304" pitchFamily="18" charset="0"/>
              <a:ea typeface="Times New Roman" panose="02020603050405020304" pitchFamily="18"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Appreciates and thanks </a:t>
            </a:r>
            <a:r>
              <a:rPr lang="en-US" sz="1800" b="1" dirty="0">
                <a:effectLst/>
                <a:latin typeface="Arial" panose="020B0604020202020204" pitchFamily="34" charset="0"/>
                <a:ea typeface="Arial" panose="020B0604020202020204" pitchFamily="34" charset="0"/>
              </a:rPr>
              <a:t>the ongoing significant effort and leadership provided by the ITIC for tsunami preparedness in the Pacific, including through SOP training, online training under the </a:t>
            </a:r>
            <a:r>
              <a:rPr lang="en-US" sz="1800" b="1" dirty="0" err="1">
                <a:effectLst/>
                <a:latin typeface="Arial" panose="020B0604020202020204" pitchFamily="34" charset="0"/>
                <a:ea typeface="Arial" panose="020B0604020202020204" pitchFamily="34" charset="0"/>
              </a:rPr>
              <a:t>OceanTeacher</a:t>
            </a:r>
            <a:r>
              <a:rPr lang="en-US" sz="1800" b="1" dirty="0">
                <a:effectLst/>
                <a:latin typeface="Arial" panose="020B0604020202020204" pitchFamily="34" charset="0"/>
                <a:ea typeface="Arial" panose="020B0604020202020204" pitchFamily="34" charset="0"/>
              </a:rPr>
              <a:t>            Global Academy, and creation and distribution awareness products. </a:t>
            </a:r>
            <a:endParaRPr lang="en-US" sz="1800" b="1" dirty="0">
              <a:effectLst/>
              <a:latin typeface="Times New Roman" panose="02020603050405020304" pitchFamily="18" charset="0"/>
              <a:ea typeface="Times New Roman" panose="02020603050405020304" pitchFamily="18" charset="0"/>
            </a:endParaRPr>
          </a:p>
          <a:p>
            <a:pPr marL="234950" marR="8890">
              <a:lnSpc>
                <a:spcPct val="90000"/>
              </a:lnSpc>
              <a:spcBef>
                <a:spcPts val="600"/>
              </a:spcBef>
              <a:spcAft>
                <a:spcPts val="600"/>
              </a:spcAft>
            </a:pPr>
            <a:r>
              <a:rPr lang="en-US" sz="1800" b="1" dirty="0">
                <a:solidFill>
                  <a:srgbClr val="0961A9"/>
                </a:solidFill>
                <a:effectLst/>
                <a:latin typeface="Arial" panose="020B0604020202020204" pitchFamily="34" charset="0"/>
                <a:ea typeface="Arial" panose="020B0604020202020204" pitchFamily="34" charset="0"/>
              </a:rPr>
              <a:t>Encourages</a:t>
            </a:r>
            <a:r>
              <a:rPr lang="en-US" sz="1800" b="1" dirty="0">
                <a:effectLst/>
                <a:latin typeface="Arial" panose="020B0604020202020204" pitchFamily="34" charset="0"/>
                <a:ea typeface="Arial" panose="020B0604020202020204" pitchFamily="34" charset="0"/>
              </a:rPr>
              <a:t> Member States to provide nominated representatives, particularly                                         from national disaster management </a:t>
            </a:r>
            <a:r>
              <a:rPr lang="en-US" sz="1800" b="1" dirty="0" err="1">
                <a:effectLst/>
                <a:latin typeface="Arial" panose="020B0604020202020204" pitchFamily="34" charset="0"/>
                <a:ea typeface="Arial" panose="020B0604020202020204" pitchFamily="34" charset="0"/>
              </a:rPr>
              <a:t>organisations</a:t>
            </a:r>
            <a:r>
              <a:rPr lang="en-US" sz="1800" b="1" dirty="0">
                <a:effectLst/>
                <a:latin typeface="Arial" panose="020B0604020202020204" pitchFamily="34" charset="0"/>
                <a:ea typeface="Arial" panose="020B0604020202020204" pitchFamily="34" charset="0"/>
              </a:rPr>
              <a:t>, to WG 3 Disaster Management                                                         and Preparedness to support an active work </a:t>
            </a:r>
            <a:r>
              <a:rPr lang="en-US" sz="1800" b="1" dirty="0" err="1">
                <a:effectLst/>
                <a:latin typeface="Arial" panose="020B0604020202020204" pitchFamily="34" charset="0"/>
                <a:ea typeface="Arial" panose="020B0604020202020204" pitchFamily="34" charset="0"/>
              </a:rPr>
              <a:t>programme</a:t>
            </a:r>
            <a:r>
              <a:rPr lang="en-US" sz="1800" b="1" dirty="0">
                <a:effectLst/>
                <a:latin typeface="Arial" panose="020B0604020202020204" pitchFamily="34" charset="0"/>
                <a:ea typeface="Arial" panose="020B0604020202020204" pitchFamily="34" charset="0"/>
              </a:rPr>
              <a:t> for this working group</a:t>
            </a:r>
          </a:p>
          <a:p>
            <a:pPr marL="0" marR="8890">
              <a:lnSpc>
                <a:spcPct val="90000"/>
              </a:lnSpc>
              <a:spcBef>
                <a:spcPts val="600"/>
              </a:spcBef>
              <a:spcAft>
                <a:spcPts val="600"/>
              </a:spcAft>
            </a:pPr>
            <a:endParaRPr lang="en-US" sz="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5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0FD4B-0C12-16AA-8C81-DB378B917B57}"/>
              </a:ext>
            </a:extLst>
          </p:cNvPr>
          <p:cNvSpPr/>
          <p:nvPr/>
        </p:nvSpPr>
        <p:spPr>
          <a:xfrm>
            <a:off x="187841" y="339651"/>
            <a:ext cx="11235767" cy="4965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4237" y="4688004"/>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244549" y="325669"/>
            <a:ext cx="11947451" cy="523220"/>
          </a:xfrm>
          <a:prstGeom prst="rect">
            <a:avLst/>
          </a:prstGeom>
          <a:noFill/>
        </p:spPr>
        <p:txBody>
          <a:bodyPr wrap="square" rtlCol="0">
            <a:spAutoFit/>
          </a:bodyPr>
          <a:lstStyle/>
          <a:p>
            <a:pPr marL="403225" indent="-403225">
              <a:defRPr/>
            </a:pPr>
            <a:r>
              <a:rPr lang="en-NZ" sz="2800" dirty="0">
                <a:solidFill>
                  <a:srgbClr val="0961A9"/>
                </a:solidFill>
                <a:latin typeface="Aptos ExtraBold" panose="020B0004020202020204" pitchFamily="34" charset="0"/>
              </a:rPr>
              <a:t>6.	Governance </a:t>
            </a:r>
            <a:r>
              <a:rPr lang="en-NZ" sz="2800" dirty="0">
                <a:solidFill>
                  <a:srgbClr val="0961A9"/>
                </a:solidFill>
                <a:latin typeface="Arial" panose="020B0604020202020204" pitchFamily="34" charset="0"/>
                <a:cs typeface="Arial" panose="020B0604020202020204" pitchFamily="34" charset="0"/>
              </a:rPr>
              <a:t>(PTWS WG 3 Recommendation - 3)</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17BB28-2A30-C3D7-D3D3-AC8A68EDB65C}"/>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D8DAB143-687D-B5F1-29C9-AE72FF4561CE}"/>
              </a:ext>
            </a:extLst>
          </p:cNvPr>
          <p:cNvSpPr txBox="1"/>
          <p:nvPr/>
        </p:nvSpPr>
        <p:spPr>
          <a:xfrm>
            <a:off x="187841" y="885678"/>
            <a:ext cx="11699359" cy="5690789"/>
          </a:xfrm>
          <a:prstGeom prst="rect">
            <a:avLst/>
          </a:prstGeom>
          <a:solidFill>
            <a:schemeClr val="bg1"/>
          </a:solidFill>
          <a:ln w="28575">
            <a:solidFill>
              <a:srgbClr val="C00000"/>
            </a:solidFill>
          </a:ln>
        </p:spPr>
        <p:txBody>
          <a:bodyPr wrap="square">
            <a:spAutoFit/>
          </a:bodyPr>
          <a:lstStyle/>
          <a:p>
            <a:pPr marL="179388" marR="8890">
              <a:lnSpc>
                <a:spcPct val="90000"/>
              </a:lnSpc>
              <a:spcBef>
                <a:spcPts val="600"/>
              </a:spcBef>
              <a:spcAft>
                <a:spcPts val="600"/>
              </a:spcAft>
            </a:pPr>
            <a:endParaRPr lang="en-US" sz="100" b="1" dirty="0">
              <a:latin typeface="Arial" panose="020B0604020202020204" pitchFamily="34" charset="0"/>
            </a:endParaRPr>
          </a:p>
          <a:p>
            <a:pPr marL="122238" marR="8890">
              <a:lnSpc>
                <a:spcPct val="90000"/>
              </a:lnSpc>
              <a:spcBef>
                <a:spcPts val="600"/>
              </a:spcBef>
              <a:spcAft>
                <a:spcPts val="600"/>
              </a:spcAft>
            </a:pPr>
            <a:r>
              <a:rPr lang="en-US" b="1" dirty="0">
                <a:solidFill>
                  <a:srgbClr val="0961A9"/>
                </a:solidFill>
                <a:latin typeface="Arial" panose="020B0604020202020204" pitchFamily="34" charset="0"/>
              </a:rPr>
              <a:t>Continues</a:t>
            </a:r>
            <a:r>
              <a:rPr lang="en-US" b="1" dirty="0">
                <a:latin typeface="Arial" panose="020B0604020202020204" pitchFamily="34" charset="0"/>
              </a:rPr>
              <a:t> Working Group 3 to facilitate the coordination of efforts relating to Disaster Risk Management           and Preparedness within the ICG/PTWS with revised Terms of Reference:</a:t>
            </a:r>
          </a:p>
          <a:p>
            <a:pPr marL="122238" marR="8890">
              <a:lnSpc>
                <a:spcPct val="90000"/>
              </a:lnSpc>
              <a:spcBef>
                <a:spcPts val="600"/>
              </a:spcBef>
              <a:spcAft>
                <a:spcPts val="600"/>
              </a:spcAft>
            </a:pPr>
            <a:r>
              <a:rPr lang="en-US" b="1" dirty="0">
                <a:solidFill>
                  <a:srgbClr val="0961A9"/>
                </a:solidFill>
                <a:latin typeface="Arial" panose="020B0604020202020204" pitchFamily="34" charset="0"/>
              </a:rPr>
              <a:t>Working Group on Disaster Risk Management and Preparedness Terms of Reference</a:t>
            </a:r>
          </a:p>
          <a:p>
            <a:pPr marL="460375" marR="8890" lvl="0" indent="-338138">
              <a:lnSpc>
                <a:spcPct val="90000"/>
              </a:lnSpc>
              <a:spcBef>
                <a:spcPts val="600"/>
              </a:spcBef>
              <a:spcAft>
                <a:spcPts val="300"/>
              </a:spcAft>
              <a:buFont typeface="+mj-lt"/>
              <a:buAutoNum type="arabicPeriod"/>
              <a:tabLst>
                <a:tab pos="392113" algn="l"/>
              </a:tabLst>
            </a:pPr>
            <a:r>
              <a:rPr lang="en-US" b="1" dirty="0">
                <a:latin typeface="Arial" panose="020B0604020202020204" pitchFamily="34" charset="0"/>
              </a:rPr>
              <a:t>In collaboration with TOWS TT DMP, and </a:t>
            </a:r>
            <a:r>
              <a:rPr lang="en-US" b="1" dirty="0" err="1">
                <a:latin typeface="Arial" panose="020B0604020202020204" pitchFamily="34" charset="0"/>
              </a:rPr>
              <a:t>organisations</a:t>
            </a:r>
            <a:r>
              <a:rPr lang="en-US" b="1" dirty="0">
                <a:latin typeface="Arial" panose="020B0604020202020204" pitchFamily="34" charset="0"/>
              </a:rPr>
              <a:t> such as UNDRR, support the exchange                of experiences and information on risk reduction and preparedness actions, and matters related           to disaster management </a:t>
            </a:r>
          </a:p>
          <a:p>
            <a:pPr marL="460375" marR="8890" lvl="0" indent="-338138">
              <a:lnSpc>
                <a:spcPct val="90000"/>
              </a:lnSpc>
              <a:spcBef>
                <a:spcPts val="600"/>
              </a:spcBef>
              <a:spcAft>
                <a:spcPts val="400"/>
              </a:spcAft>
              <a:buFont typeface="+mj-lt"/>
              <a:buAutoNum type="arabicPeriod"/>
              <a:tabLst>
                <a:tab pos="392113" algn="l"/>
              </a:tabLst>
            </a:pPr>
            <a:r>
              <a:rPr lang="en-US" b="1" dirty="0">
                <a:solidFill>
                  <a:srgbClr val="C00000"/>
                </a:solidFill>
                <a:latin typeface="Arial" panose="020B0604020202020204" pitchFamily="34" charset="0"/>
              </a:rPr>
              <a:t>Support the implementation activities of the Tsunami Ready Coalition</a:t>
            </a:r>
          </a:p>
          <a:p>
            <a:pPr marL="460375" marR="8890" lvl="0" indent="-338138">
              <a:lnSpc>
                <a:spcPct val="90000"/>
              </a:lnSpc>
              <a:spcBef>
                <a:spcPts val="600"/>
              </a:spcBef>
              <a:spcAft>
                <a:spcPts val="400"/>
              </a:spcAft>
              <a:buFont typeface="+mj-lt"/>
              <a:buAutoNum type="arabicPeriod"/>
              <a:tabLst>
                <a:tab pos="392113" algn="l"/>
              </a:tabLst>
            </a:pPr>
            <a:r>
              <a:rPr lang="en-US" b="1" dirty="0">
                <a:latin typeface="Arial" panose="020B0604020202020204" pitchFamily="34" charset="0"/>
              </a:rPr>
              <a:t>Promote preparedness in coastal communities through education and awareness products            and campaigns</a:t>
            </a:r>
          </a:p>
          <a:p>
            <a:pPr marL="460375" marR="8890" lvl="0" indent="-338138">
              <a:lnSpc>
                <a:spcPct val="90000"/>
              </a:lnSpc>
              <a:spcBef>
                <a:spcPts val="600"/>
              </a:spcBef>
              <a:spcAft>
                <a:spcPts val="400"/>
              </a:spcAft>
              <a:buFont typeface="+mj-lt"/>
              <a:buAutoNum type="arabicPeriod"/>
              <a:tabLst>
                <a:tab pos="392113" algn="l"/>
              </a:tabLst>
            </a:pPr>
            <a:r>
              <a:rPr lang="en-US" b="1" dirty="0">
                <a:latin typeface="Arial" panose="020B0604020202020204" pitchFamily="34" charset="0"/>
              </a:rPr>
              <a:t>Facilitate SOP training across regions to strengthen emergency response capabilities of               Member States and their DMOs.</a:t>
            </a:r>
          </a:p>
          <a:p>
            <a:pPr marL="460375" marR="8890" lvl="0" indent="-338138">
              <a:lnSpc>
                <a:spcPct val="90000"/>
              </a:lnSpc>
              <a:spcBef>
                <a:spcPts val="600"/>
              </a:spcBef>
              <a:spcAft>
                <a:spcPts val="400"/>
              </a:spcAft>
              <a:buFont typeface="+mj-lt"/>
              <a:buAutoNum type="arabicPeriod"/>
              <a:tabLst>
                <a:tab pos="392113" algn="l"/>
              </a:tabLst>
            </a:pPr>
            <a:r>
              <a:rPr lang="en-US" b="1" dirty="0">
                <a:latin typeface="Arial" panose="020B0604020202020204" pitchFamily="34" charset="0"/>
              </a:rPr>
              <a:t>Develop and promote best practice preparedness material, </a:t>
            </a:r>
            <a:r>
              <a:rPr lang="en-US" b="1" dirty="0" err="1">
                <a:latin typeface="Arial" panose="020B0604020202020204" pitchFamily="34" charset="0"/>
              </a:rPr>
              <a:t>programmes</a:t>
            </a:r>
            <a:r>
              <a:rPr lang="en-US" b="1" dirty="0">
                <a:latin typeface="Arial" panose="020B0604020202020204" pitchFamily="34" charset="0"/>
              </a:rPr>
              <a:t>, and assessment tools</a:t>
            </a:r>
          </a:p>
          <a:p>
            <a:pPr marL="460375" marR="8890" lvl="0" indent="-338138">
              <a:lnSpc>
                <a:spcPct val="90000"/>
              </a:lnSpc>
              <a:spcBef>
                <a:spcPts val="600"/>
              </a:spcBef>
              <a:spcAft>
                <a:spcPts val="400"/>
              </a:spcAft>
              <a:buFont typeface="+mj-lt"/>
              <a:buAutoNum type="arabicPeriod"/>
              <a:tabLst>
                <a:tab pos="392113" algn="l"/>
              </a:tabLst>
            </a:pPr>
            <a:r>
              <a:rPr lang="en-US" b="1" dirty="0">
                <a:latin typeface="Arial" panose="020B0604020202020204" pitchFamily="34" charset="0"/>
              </a:rPr>
              <a:t>Develop and promote tsunami risk reduction theory and practice</a:t>
            </a:r>
          </a:p>
          <a:p>
            <a:pPr marL="460375" marR="8890" lvl="0" indent="-338138">
              <a:lnSpc>
                <a:spcPct val="90000"/>
              </a:lnSpc>
              <a:spcBef>
                <a:spcPts val="600"/>
              </a:spcBef>
              <a:spcAft>
                <a:spcPts val="400"/>
              </a:spcAft>
              <a:buFont typeface="+mj-lt"/>
              <a:buAutoNum type="arabicPeriod"/>
              <a:tabLst>
                <a:tab pos="392113" algn="l"/>
              </a:tabLst>
            </a:pPr>
            <a:r>
              <a:rPr lang="en-US" b="1" dirty="0">
                <a:solidFill>
                  <a:srgbClr val="C00000"/>
                </a:solidFill>
                <a:latin typeface="Arial" panose="020B0604020202020204" pitchFamily="34" charset="0"/>
              </a:rPr>
              <a:t>Review and advocate for the filling of gaps in Pacific Tsunami Risk Management                                     and Preparedness identified from the 2025 PTWS Tsunami Preparedness                                        Capacity Assessment</a:t>
            </a:r>
          </a:p>
          <a:p>
            <a:pPr marL="460375" marR="8890" lvl="0" indent="-338138">
              <a:lnSpc>
                <a:spcPct val="90000"/>
              </a:lnSpc>
              <a:spcBef>
                <a:spcPts val="600"/>
              </a:spcBef>
              <a:spcAft>
                <a:spcPts val="400"/>
              </a:spcAft>
              <a:buFont typeface="+mj-lt"/>
              <a:buAutoNum type="arabicPeriod"/>
              <a:tabLst>
                <a:tab pos="392113" algn="l"/>
              </a:tabLst>
            </a:pPr>
            <a:r>
              <a:rPr lang="en-US" b="1" dirty="0">
                <a:latin typeface="Arial" panose="020B0604020202020204" pitchFamily="34" charset="0"/>
              </a:rPr>
              <a:t>Support the ITIC of the ICG.</a:t>
            </a:r>
          </a:p>
        </p:txBody>
      </p:sp>
    </p:spTree>
    <p:extLst>
      <p:ext uri="{BB962C8B-B14F-4D97-AF65-F5344CB8AC3E}">
        <p14:creationId xmlns:p14="http://schemas.microsoft.com/office/powerpoint/2010/main" val="239345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0560" y="4638722"/>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244548" y="318978"/>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3200" b="0" i="0" u="none" strike="noStrike" kern="1200" cap="none" spc="0" normalizeH="0" baseline="0" noProof="0" dirty="0" err="1">
                <a:ln>
                  <a:noFill/>
                </a:ln>
                <a:solidFill>
                  <a:srgbClr val="0961A9"/>
                </a:solidFill>
                <a:effectLst/>
                <a:uLnTx/>
                <a:uFillTx/>
                <a:latin typeface="Aptos ExtraBold" panose="020B0004020202020204" pitchFamily="34" charset="0"/>
                <a:ea typeface="+mn-ea"/>
                <a:cs typeface="+mn-cs"/>
              </a:rPr>
              <a:t>Status</a:t>
            </a:r>
            <a:r>
              <a:rPr kumimoji="0"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rPr>
              <a:t> </a:t>
            </a:r>
            <a:r>
              <a:rPr kumimoji="0" lang="mi-NZ" sz="3200" b="0" i="0" u="none" strike="noStrike" kern="1200" cap="none" spc="0" normalizeH="0" baseline="0" noProof="0" dirty="0" err="1">
                <a:ln>
                  <a:noFill/>
                </a:ln>
                <a:solidFill>
                  <a:srgbClr val="0961A9"/>
                </a:solidFill>
                <a:effectLst/>
                <a:uLnTx/>
                <a:uFillTx/>
                <a:latin typeface="Aptos ExtraBold" panose="020B0004020202020204" pitchFamily="34" charset="0"/>
                <a:ea typeface="+mn-ea"/>
                <a:cs typeface="+mn-cs"/>
              </a:rPr>
              <a:t>of</a:t>
            </a:r>
            <a:r>
              <a:rPr kumimoji="0"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rPr>
              <a:t> </a:t>
            </a:r>
            <a:r>
              <a:rPr kumimoji="0" lang="mi-NZ" sz="3200" b="0" i="0" u="none" strike="noStrike" kern="1200" cap="none" spc="0" normalizeH="0" baseline="0" noProof="0" dirty="0" err="1">
                <a:ln>
                  <a:noFill/>
                </a:ln>
                <a:solidFill>
                  <a:srgbClr val="0961A9"/>
                </a:solidFill>
                <a:effectLst/>
                <a:uLnTx/>
                <a:uFillTx/>
                <a:latin typeface="Aptos ExtraBold" panose="020B0004020202020204" pitchFamily="34" charset="0"/>
                <a:ea typeface="+mn-ea"/>
                <a:cs typeface="+mn-cs"/>
              </a:rPr>
              <a:t>Actions</a:t>
            </a:r>
            <a:r>
              <a:rPr kumimoji="0"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rPr>
              <a:t> &amp; </a:t>
            </a:r>
            <a:r>
              <a:rPr kumimoji="0" lang="mi-NZ" sz="3200" b="0" i="0" u="none" strike="noStrike" kern="1200" cap="none" spc="0" normalizeH="0" baseline="0" noProof="0" dirty="0" err="1">
                <a:ln>
                  <a:noFill/>
                </a:ln>
                <a:solidFill>
                  <a:srgbClr val="0961A9"/>
                </a:solidFill>
                <a:effectLst/>
                <a:uLnTx/>
                <a:uFillTx/>
                <a:latin typeface="Aptos ExtraBold" panose="020B0004020202020204" pitchFamily="34" charset="0"/>
                <a:ea typeface="+mn-ea"/>
                <a:cs typeface="+mn-cs"/>
              </a:rPr>
              <a:t>Decisions</a:t>
            </a:r>
            <a:r>
              <a:rPr kumimoji="0"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rPr>
              <a:t> – ICG/PTWS-XXX</a:t>
            </a:r>
            <a:endParaRPr kumimoji="0" lang="en-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594242" y="1008057"/>
            <a:ext cx="11003516" cy="5770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ICG/PTWS-XXX in September 2023 </a:t>
            </a:r>
            <a:r>
              <a:rPr kumimoji="0" lang="en-NZ" sz="1800" b="1" i="0" u="none" strike="noStrike" kern="1200" cap="none" spc="0" normalizeH="0" baseline="0" noProof="0" dirty="0">
                <a:ln>
                  <a:noFill/>
                </a:ln>
                <a:solidFill>
                  <a:srgbClr val="C00000"/>
                </a:solidFill>
                <a:effectLst/>
                <a:uLnTx/>
                <a:uFillTx/>
                <a:latin typeface="Aptos" panose="020B0004020202020204" pitchFamily="34" charset="0"/>
                <a:ea typeface="+mn-ea"/>
                <a:cs typeface="+mn-cs"/>
              </a:rPr>
              <a:t>decided to continue  Working Group </a:t>
            </a:r>
            <a:r>
              <a:rPr lang="en-NZ" b="1" dirty="0">
                <a:solidFill>
                  <a:srgbClr val="C00000"/>
                </a:solidFill>
                <a:latin typeface="Aptos" panose="020B0004020202020204" pitchFamily="34" charset="0"/>
              </a:rPr>
              <a:t>Three </a:t>
            </a: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to facilitate and coordinate efforts relating to Disaster Risk Management and Preparedness within the ICG/PTWS</a:t>
            </a:r>
            <a:r>
              <a:rPr lang="en-NZ" b="1" dirty="0">
                <a:solidFill>
                  <a:prstClr val="black"/>
                </a:solidFill>
                <a:latin typeface="Aptos" panose="020B0004020202020204" pitchFamily="34" charset="0"/>
              </a:rPr>
              <a:t> </a:t>
            </a: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(ICG/PTWS-XXX.1)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The Working Group has the following Terms of Reference:</a:t>
            </a:r>
          </a:p>
          <a:p>
            <a:pPr marR="0" lvl="0" algn="l" defTabSz="914400" rtl="0" eaLnBrk="1" fontAlgn="auto" latinLnBrk="0" hangingPunct="1">
              <a:lnSpc>
                <a:spcPct val="100000"/>
              </a:lnSpc>
              <a:spcBef>
                <a:spcPts val="0"/>
              </a:spcBef>
              <a:spcAft>
                <a:spcPts val="0"/>
              </a:spcAft>
              <a:buClrTx/>
              <a:buSzTx/>
              <a:tabLst/>
              <a:defRPr/>
            </a:pPr>
            <a:endParaRPr lang="en-NZ" sz="700" b="1" dirty="0">
              <a:solidFill>
                <a:prstClr val="black"/>
              </a:solidFill>
              <a:latin typeface="Aptos" panose="020B0004020202020204" pitchFamily="34" charset="0"/>
            </a:endParaRPr>
          </a:p>
          <a:p>
            <a:pPr marL="342900" marR="0" lvl="0" indent="-342900" algn="l" defTabSz="914400" rtl="0" eaLnBrk="1" fontAlgn="auto" latinLnBrk="0" hangingPunct="1">
              <a:lnSpc>
                <a:spcPct val="100000"/>
              </a:lnSpc>
              <a:spcBef>
                <a:spcPts val="600"/>
              </a:spcBef>
              <a:spcAft>
                <a:spcPts val="600"/>
              </a:spcAft>
              <a:buClrTx/>
              <a:buSzTx/>
              <a:buAutoNum type="arabicPeriod"/>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 collaboration with TOWS TT DMP, and organisations such as UNDRR, support the exchange of experiences and information on risk reduction and preparedness actions, and matters related to disaster management </a:t>
            </a:r>
          </a:p>
          <a:p>
            <a:pPr marL="342900" marR="0" lvl="0" indent="-342900" algn="l" defTabSz="914400" rtl="0" eaLnBrk="1" fontAlgn="auto" latinLnBrk="0" hangingPunct="1">
              <a:lnSpc>
                <a:spcPct val="100000"/>
              </a:lnSpc>
              <a:spcBef>
                <a:spcPts val="600"/>
              </a:spcBef>
              <a:spcAft>
                <a:spcPts val="600"/>
              </a:spcAft>
              <a:buClrTx/>
              <a:buSzTx/>
              <a:buAutoNum type="arabicPeriod"/>
              <a:tabLst/>
              <a:defRPr/>
            </a:pPr>
            <a:r>
              <a:rPr lang="en-NZ" b="1" dirty="0">
                <a:solidFill>
                  <a:prstClr val="black"/>
                </a:solidFill>
                <a:latin typeface="Aptos" panose="020B0004020202020204" pitchFamily="34" charset="0"/>
              </a:rPr>
              <a:t>Promote preparedness in coastal communities through education and awareness products and campaigns</a:t>
            </a:r>
          </a:p>
          <a:p>
            <a:pPr marL="342900" marR="0" lvl="0" indent="-342900" algn="l" defTabSz="914400" rtl="0" eaLnBrk="1" fontAlgn="auto" latinLnBrk="0" hangingPunct="1">
              <a:lnSpc>
                <a:spcPct val="100000"/>
              </a:lnSpc>
              <a:spcBef>
                <a:spcPts val="600"/>
              </a:spcBef>
              <a:spcAft>
                <a:spcPts val="600"/>
              </a:spcAft>
              <a:buClrTx/>
              <a:buSzTx/>
              <a:buAutoNum type="arabicPeriod"/>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Facilitate SOP training ac</a:t>
            </a:r>
            <a:r>
              <a:rPr lang="en-NZ" b="1" dirty="0">
                <a:solidFill>
                  <a:prstClr val="black"/>
                </a:solidFill>
                <a:latin typeface="Aptos" panose="020B0004020202020204" pitchFamily="34" charset="0"/>
              </a:rPr>
              <a:t>ross regions to strengthen emergency response capabilities of Member States and their DMOs.</a:t>
            </a:r>
          </a:p>
          <a:p>
            <a:pPr marL="2628900" lvl="4" indent="-347663">
              <a:spcBef>
                <a:spcPts val="600"/>
              </a:spcBef>
              <a:spcAft>
                <a:spcPts val="600"/>
              </a:spcAft>
              <a:buFont typeface="+mj-lt"/>
              <a:buAutoNum type="arabicPeriod" startAt="4"/>
              <a:defRPr/>
            </a:pPr>
            <a:r>
              <a:rPr kumimoji="0" lang="en-NZ"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Develop and promote best practice preparedness material, programmes, and assessment tools</a:t>
            </a:r>
          </a:p>
          <a:p>
            <a:pPr marL="2628900" lvl="4" indent="-347663">
              <a:spcBef>
                <a:spcPts val="600"/>
              </a:spcBef>
              <a:spcAft>
                <a:spcPts val="600"/>
              </a:spcAft>
              <a:buFont typeface="+mj-lt"/>
              <a:buAutoNum type="arabicPeriod" startAt="4"/>
              <a:defRPr/>
            </a:pPr>
            <a:r>
              <a:rPr lang="en-NZ" b="1" dirty="0">
                <a:solidFill>
                  <a:prstClr val="black"/>
                </a:solidFill>
                <a:latin typeface="Aptos" panose="020B0004020202020204" pitchFamily="34" charset="0"/>
              </a:rPr>
              <a:t>Develop and promote tsunami risk reduction theory and practice</a:t>
            </a:r>
          </a:p>
          <a:p>
            <a:pPr marL="2628900" lvl="4" indent="-347663">
              <a:spcBef>
                <a:spcPts val="600"/>
              </a:spcBef>
              <a:spcAft>
                <a:spcPts val="600"/>
              </a:spcAft>
              <a:buFont typeface="+mj-lt"/>
              <a:buAutoNum type="arabicPeriod" startAt="4"/>
              <a:defRPr/>
            </a:pPr>
            <a:r>
              <a:rPr kumimoji="0" lang="en-NZ"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Support the ITIC of the ICG. </a:t>
            </a:r>
            <a:endPar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endParaRPr kumimoji="0" lang="en-NZ" sz="1800" b="1" i="1"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nvGrpSpPr>
          <p:cNvPr id="10" name="Group 9">
            <a:extLst>
              <a:ext uri="{FF2B5EF4-FFF2-40B4-BE49-F238E27FC236}">
                <a16:creationId xmlns:a16="http://schemas.microsoft.com/office/drawing/2014/main" id="{D3AA867B-115E-5FC1-F0E1-6B3A44124464}"/>
              </a:ext>
            </a:extLst>
          </p:cNvPr>
          <p:cNvGrpSpPr/>
          <p:nvPr/>
        </p:nvGrpSpPr>
        <p:grpSpPr>
          <a:xfrm>
            <a:off x="0" y="0"/>
            <a:ext cx="12323135" cy="307777"/>
            <a:chOff x="0" y="0"/>
            <a:chExt cx="12323135" cy="307777"/>
          </a:xfrm>
        </p:grpSpPr>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69F35E7-2314-3811-2B8B-CBA3623C0812}"/>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grpSp>
    </p:spTree>
    <p:extLst>
      <p:ext uri="{BB962C8B-B14F-4D97-AF65-F5344CB8AC3E}">
        <p14:creationId xmlns:p14="http://schemas.microsoft.com/office/powerpoint/2010/main" val="401859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DE70A4-C3AF-4023-6B5B-D87553D9164C}"/>
              </a:ext>
            </a:extLst>
          </p:cNvPr>
          <p:cNvSpPr/>
          <p:nvPr/>
        </p:nvSpPr>
        <p:spPr>
          <a:xfrm>
            <a:off x="209224" y="398087"/>
            <a:ext cx="11235767" cy="8324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810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11477" y="360179"/>
            <a:ext cx="11031260" cy="954107"/>
          </a:xfrm>
          <a:prstGeom prst="rect">
            <a:avLst/>
          </a:prstGeom>
          <a:noFill/>
        </p:spPr>
        <p:txBody>
          <a:bodyPr wrap="square" rtlCol="0">
            <a:spAutoFit/>
          </a:bodyPr>
          <a:lstStyle/>
          <a:p>
            <a:pPr marL="403225" marR="0" lvl="0" indent="-403225" algn="l" defTabSz="914400" rtl="0" eaLnBrk="1" fontAlgn="auto" latinLnBrk="0" hangingPunct="1">
              <a:lnSpc>
                <a:spcPct val="100000"/>
              </a:lnSpc>
              <a:spcBef>
                <a:spcPts val="0"/>
              </a:spcBef>
              <a:spcAft>
                <a:spcPts val="0"/>
              </a:spcAft>
              <a:buClrTx/>
              <a:buSzTx/>
              <a:buFontTx/>
              <a:buNone/>
              <a:defRPr/>
            </a:pPr>
            <a:r>
              <a:rPr lang="en-NZ" sz="2800" dirty="0">
                <a:solidFill>
                  <a:srgbClr val="0961A9"/>
                </a:solidFill>
                <a:latin typeface="Aptos ExtraBold" panose="020B0004020202020204" pitchFamily="34" charset="0"/>
              </a:rPr>
              <a:t>1.	Support Exchange of experiences and information on risk reduction and preparedness actions</a:t>
            </a:r>
            <a:endParaRPr kumimoji="0" lang="en-NZ" sz="2800" b="0" i="0" u="none" strike="noStrike" kern="1200" cap="none" spc="0" normalizeH="0" baseline="0" dirty="0">
              <a:ln>
                <a:noFill/>
              </a:ln>
              <a:solidFill>
                <a:srgbClr val="0961A9"/>
              </a:solidFill>
              <a:effectLst/>
              <a:uLnTx/>
              <a:uFillTx/>
              <a:latin typeface="Aptos ExtraBold" panose="020B0004020202020204" pitchFamily="34" charset="0"/>
              <a:ea typeface="+mn-ea"/>
              <a:cs typeface="+mn-cs"/>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209224" y="1266161"/>
            <a:ext cx="11624531" cy="302390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i="0" u="none" strike="noStrike" dirty="0">
                <a:solidFill>
                  <a:srgbClr val="000000"/>
                </a:solidFill>
                <a:effectLst/>
                <a:latin typeface="Aptos" panose="020B0004020202020204" pitchFamily="34" charset="0"/>
              </a:rPr>
              <a:t>The Working Group continued to play an active role in the TOWS </a:t>
            </a:r>
            <a:r>
              <a:rPr lang="en-NZ" sz="1600" dirty="0">
                <a:solidFill>
                  <a:srgbClr val="000000"/>
                </a:solidFill>
                <a:latin typeface="Aptos" panose="020B0004020202020204" pitchFamily="34" charset="0"/>
              </a:rPr>
              <a:t>TT-</a:t>
            </a:r>
            <a:r>
              <a:rPr lang="en-NZ" sz="1600" i="0" u="none" strike="noStrike" dirty="0">
                <a:solidFill>
                  <a:srgbClr val="000000"/>
                </a:solidFill>
                <a:effectLst/>
                <a:latin typeface="Aptos" panose="020B0004020202020204" pitchFamily="34" charset="0"/>
              </a:rPr>
              <a:t>DMP, with representatives attending in 2024 and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600" i="1" dirty="0">
              <a:solidFill>
                <a:prstClr val="black"/>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solidFill>
                  <a:prstClr val="black"/>
                </a:solidFill>
                <a:latin typeface="Aptos" panose="020B0004020202020204" pitchFamily="34" charset="0"/>
              </a:rPr>
              <a:t>The TT-DMP discussion </a:t>
            </a:r>
          </a:p>
          <a:p>
            <a:pPr marL="285750" indent="-285750">
              <a:buFont typeface="Arial" panose="020B0604020202020204" pitchFamily="34" charset="0"/>
              <a:buChar char="•"/>
              <a:defRPr/>
            </a:pPr>
            <a:r>
              <a:rPr lang="en-NZ" sz="1600" dirty="0">
                <a:solidFill>
                  <a:prstClr val="black"/>
                </a:solidFill>
                <a:latin typeface="Aptos" panose="020B0004020202020204" pitchFamily="34" charset="0"/>
              </a:rPr>
              <a:t>centred around Tsunami Ready, including appreciation of the progress the PTWS has made towards equivalency guidance, the Tsunami Ready Coalition, common TR implementation challenges across ICGs, disability inclusivity in tsunami preparedness, and aligning of monitoring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dirty="0">
              <a:solidFill>
                <a:prstClr val="black"/>
              </a:solidFill>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solidFill>
                  <a:prstClr val="black"/>
                </a:solidFill>
                <a:latin typeface="Aptos" panose="020B0004020202020204" pitchFamily="34" charset="0"/>
              </a:rPr>
              <a:t>began to discuss future governance questions regarding evolving TR at the policy and national levels including mainstreaming into national DRR legislative frameworks, addressing other stakeholders such as schools, critical power and transportation infrastructure, and the private sectors such as the tourist and shipping industry</a:t>
            </a:r>
            <a:endParaRPr lang="en-NZ" sz="1600" i="1" dirty="0">
              <a:solidFill>
                <a:prstClr val="black"/>
              </a:solidFill>
              <a:latin typeface="Aptos" panose="020B0004020202020204" pitchFamily="34" charset="0"/>
            </a:endParaRPr>
          </a:p>
          <a:p>
            <a:pPr marL="2114550" lvl="4" indent="-285750">
              <a:buFont typeface="Arial" panose="020B0604020202020204" pitchFamily="34" charset="0"/>
              <a:buChar char="•"/>
              <a:defRPr/>
            </a:pPr>
            <a:endParaRPr lang="en-NZ" sz="700" i="1" noProof="0" dirty="0">
              <a:solidFill>
                <a:prstClr val="black"/>
              </a:solidFill>
              <a:latin typeface="Aptos" panose="020B00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NZ" sz="1600" i="0" u="none" strike="noStrike" dirty="0">
                <a:solidFill>
                  <a:srgbClr val="000000"/>
                </a:solidFill>
                <a:effectLst/>
                <a:latin typeface="Aptos" panose="020B0004020202020204" pitchFamily="34" charset="0"/>
              </a:rPr>
              <a:t>The TT DMP meetings and discussion continue to provide a valuable mechanism for global coordination and collaboration on similar challenges across ICGs</a:t>
            </a:r>
            <a:r>
              <a:rPr lang="en-NZ" sz="1600" i="0" u="none" strike="noStrike" dirty="0">
                <a:solidFill>
                  <a:srgbClr val="000000"/>
                </a:solidFill>
                <a:effectLst/>
                <a:latin typeface="Arial" panose="020B0604020202020204" pitchFamily="34" charset="0"/>
              </a:rPr>
              <a:t>.</a:t>
            </a:r>
            <a:r>
              <a:rPr kumimoji="0" lang="en-NZ" sz="1600" i="1" u="none" strike="noStrike" kern="1200" cap="none" spc="0" normalizeH="0" baseline="0" noProof="0" dirty="0">
                <a:ln>
                  <a:noFill/>
                </a:ln>
                <a:solidFill>
                  <a:prstClr val="black"/>
                </a:solidFill>
                <a:effectLst/>
                <a:uLnTx/>
                <a:uFillTx/>
                <a:latin typeface="Aptos" panose="020B0004020202020204" pitchFamily="34" charset="0"/>
              </a:rPr>
              <a:t>                          </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7BCA24-2987-3BF5-FBD3-D89AF1F7CD55}"/>
              </a:ext>
            </a:extLst>
          </p:cNvPr>
          <p:cNvSpPr txBox="1"/>
          <p:nvPr/>
        </p:nvSpPr>
        <p:spPr>
          <a:xfrm>
            <a:off x="283604" y="4290066"/>
            <a:ext cx="11153098" cy="2145203"/>
          </a:xfrm>
          <a:prstGeom prst="rect">
            <a:avLst/>
          </a:prstGeom>
          <a:solidFill>
            <a:schemeClr val="bg1"/>
          </a:solidFill>
          <a:ln w="28575">
            <a:solidFill>
              <a:srgbClr val="C00000"/>
            </a:solidFill>
          </a:ln>
        </p:spPr>
        <p:txBody>
          <a:bodyPr wrap="square" rtlCol="0">
            <a:spAutoFit/>
          </a:bodyPr>
          <a:lstStyle/>
          <a:p>
            <a:pPr marR="8890">
              <a:lnSpc>
                <a:spcPct val="90000"/>
              </a:lnSpc>
              <a:spcBef>
                <a:spcPts val="600"/>
              </a:spcBef>
              <a:spcAft>
                <a:spcPts val="600"/>
              </a:spcAft>
            </a:pPr>
            <a:r>
              <a:rPr lang="en-NZ" dirty="0">
                <a:solidFill>
                  <a:srgbClr val="C00000"/>
                </a:solidFill>
                <a:latin typeface="Arial" panose="020B0604020202020204" pitchFamily="34" charset="0"/>
              </a:rPr>
              <a:t>Working Group Three recommendation to the ICG/PTWS</a:t>
            </a:r>
            <a:r>
              <a:rPr lang="en-NZ" b="1" dirty="0">
                <a:solidFill>
                  <a:srgbClr val="C00000"/>
                </a:solidFill>
                <a:latin typeface="Arial" panose="020B0604020202020204" pitchFamily="34" charset="0"/>
              </a:rPr>
              <a:t>:</a:t>
            </a:r>
          </a:p>
          <a:p>
            <a:pPr marR="8890">
              <a:lnSpc>
                <a:spcPct val="90000"/>
              </a:lnSpc>
              <a:spcBef>
                <a:spcPts val="600"/>
              </a:spcBef>
              <a:spcAft>
                <a:spcPts val="600"/>
              </a:spcAft>
            </a:pPr>
            <a:r>
              <a:rPr lang="en-NZ" b="1" dirty="0">
                <a:solidFill>
                  <a:srgbClr val="0961A9"/>
                </a:solidFill>
                <a:latin typeface="Arial" panose="020B0604020202020204" pitchFamily="34" charset="0"/>
              </a:rPr>
              <a:t>Notes </a:t>
            </a:r>
            <a:r>
              <a:rPr lang="en-NZ" dirty="0">
                <a:solidFill>
                  <a:srgbClr val="0961A9"/>
                </a:solidFill>
                <a:latin typeface="Arial" panose="020B0604020202020204" pitchFamily="34" charset="0"/>
              </a:rPr>
              <a:t>the importance of global awareness and collaboration on challenges and opportunities relating to tsunami disaster management and preparedness, and particularly regarding the implementation of the Tsunami Ready Recognition Programme.</a:t>
            </a:r>
            <a:endParaRPr lang="en-NZ" b="1" dirty="0">
              <a:solidFill>
                <a:srgbClr val="0961A9"/>
              </a:solidFill>
              <a:latin typeface="Arial" panose="020B0604020202020204" pitchFamily="34" charset="0"/>
            </a:endParaRPr>
          </a:p>
          <a:p>
            <a:pPr marR="8890">
              <a:lnSpc>
                <a:spcPct val="90000"/>
              </a:lnSpc>
              <a:spcBef>
                <a:spcPts val="600"/>
              </a:spcBef>
              <a:spcAft>
                <a:spcPts val="600"/>
              </a:spcAft>
            </a:pPr>
            <a:r>
              <a:rPr lang="en-US" b="1" dirty="0">
                <a:solidFill>
                  <a:srgbClr val="0961A9"/>
                </a:solidFill>
                <a:latin typeface="Arial" panose="020B0604020202020204" pitchFamily="34" charset="0"/>
              </a:rPr>
              <a:t>Requests </a:t>
            </a:r>
            <a:r>
              <a:rPr lang="en-US" dirty="0">
                <a:solidFill>
                  <a:srgbClr val="0961A9"/>
                </a:solidFill>
                <a:latin typeface="Arial" panose="020B0604020202020204" pitchFamily="34" charset="0"/>
              </a:rPr>
              <a:t>the WG 3 to address in the context of overall tsunami disaster risk reduction the                            key future governance and Tsunami Ready implementation questions as identified by the                           TOWS-WG-XVIII TT-DMP, for sharing to the TOWS WG. </a:t>
            </a:r>
            <a:endParaRPr lang="en-NZ" dirty="0">
              <a:solidFill>
                <a:srgbClr val="0961A9"/>
              </a:solidFill>
              <a:latin typeface="Arial" panose="020B0604020202020204" pitchFamily="34" charset="0"/>
            </a:endParaRPr>
          </a:p>
        </p:txBody>
      </p:sp>
      <p:sp>
        <p:nvSpPr>
          <p:cNvPr id="6" name="TextBox 5">
            <a:extLst>
              <a:ext uri="{FF2B5EF4-FFF2-40B4-BE49-F238E27FC236}">
                <a16:creationId xmlns:a16="http://schemas.microsoft.com/office/drawing/2014/main" id="{60F03C10-113E-EFF6-7236-C65604C2D235}"/>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Tree>
    <p:extLst>
      <p:ext uri="{BB962C8B-B14F-4D97-AF65-F5344CB8AC3E}">
        <p14:creationId xmlns:p14="http://schemas.microsoft.com/office/powerpoint/2010/main" val="160837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AB3B1D-1949-165F-327E-CA0F8B287EDB}"/>
              </a:ext>
            </a:extLst>
          </p:cNvPr>
          <p:cNvSpPr/>
          <p:nvPr/>
        </p:nvSpPr>
        <p:spPr>
          <a:xfrm>
            <a:off x="209224" y="369169"/>
            <a:ext cx="11235767" cy="5292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4873" y="4542797"/>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244549" y="313610"/>
            <a:ext cx="11947451" cy="523220"/>
          </a:xfrm>
          <a:prstGeom prst="rect">
            <a:avLst/>
          </a:prstGeom>
          <a:noFill/>
        </p:spPr>
        <p:txBody>
          <a:bodyPr wrap="square" rtlCol="0">
            <a:spAutoFit/>
          </a:bodyPr>
          <a:lstStyle/>
          <a:p>
            <a:pPr marL="403225" indent="-403225">
              <a:tabLst/>
              <a:defRPr/>
            </a:pPr>
            <a:r>
              <a:rPr lang="en-NZ" sz="2800" dirty="0">
                <a:solidFill>
                  <a:srgbClr val="0961A9"/>
                </a:solidFill>
                <a:latin typeface="Aptos ExtraBold" panose="020B0004020202020204" pitchFamily="34" charset="0"/>
              </a:rPr>
              <a:t>1. Global Performance Monitoring Framework</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7BCA24-2987-3BF5-FBD3-D89AF1F7CD55}"/>
              </a:ext>
            </a:extLst>
          </p:cNvPr>
          <p:cNvSpPr txBox="1"/>
          <p:nvPr/>
        </p:nvSpPr>
        <p:spPr>
          <a:xfrm>
            <a:off x="187162" y="953944"/>
            <a:ext cx="11817676" cy="2239074"/>
          </a:xfrm>
          <a:prstGeom prst="rect">
            <a:avLst/>
          </a:prstGeom>
          <a:noFill/>
        </p:spPr>
        <p:txBody>
          <a:bodyPr wrap="square" rtlCol="0">
            <a:spAutoFit/>
          </a:bodyPr>
          <a:lstStyle/>
          <a:p>
            <a:pPr marL="238125" indent="-238125" rtl="0">
              <a:spcBef>
                <a:spcPts val="300"/>
              </a:spcBef>
              <a:spcAft>
                <a:spcPts val="600"/>
              </a:spcAft>
              <a:buFont typeface="Wingdings" pitchFamily="2" charset="2"/>
              <a:buChar char="§"/>
            </a:pPr>
            <a:r>
              <a:rPr lang="en-NZ" sz="1600" b="0" i="0" u="none" strike="noStrike" dirty="0">
                <a:solidFill>
                  <a:srgbClr val="000000"/>
                </a:solidFill>
                <a:effectLst/>
                <a:latin typeface="Aptos" panose="020B0004020202020204" pitchFamily="34" charset="0"/>
              </a:rPr>
              <a:t>IOC/TRS actively developing:  Performance Monitoring and Tracking Framework and Tool for ODTP actions</a:t>
            </a:r>
          </a:p>
          <a:p>
            <a:pPr marL="238125" indent="-238125">
              <a:spcBef>
                <a:spcPts val="300"/>
              </a:spcBef>
              <a:spcAft>
                <a:spcPts val="600"/>
              </a:spcAft>
              <a:buFont typeface="Wingdings" pitchFamily="2" charset="2"/>
              <a:buChar char="§"/>
            </a:pPr>
            <a:r>
              <a:rPr lang="en-NZ" sz="1600" dirty="0">
                <a:solidFill>
                  <a:srgbClr val="000000"/>
                </a:solidFill>
                <a:latin typeface="Aptos" panose="020B0004020202020204" pitchFamily="34" charset="0"/>
              </a:rPr>
              <a:t>T</a:t>
            </a:r>
            <a:r>
              <a:rPr lang="en-NZ" sz="1600" b="0" i="0" u="none" strike="noStrike" dirty="0">
                <a:solidFill>
                  <a:srgbClr val="000000"/>
                </a:solidFill>
                <a:effectLst/>
                <a:latin typeface="Aptos" panose="020B0004020202020204" pitchFamily="34" charset="0"/>
              </a:rPr>
              <a:t>ool to closely align with both Monitoring and Evaluation Framework of the UNOD (2021–2030) and                                         Global Tsunami Performance Monitoring Framework.   </a:t>
            </a:r>
            <a:r>
              <a:rPr lang="en-NZ" sz="1600" dirty="0">
                <a:solidFill>
                  <a:srgbClr val="000000"/>
                </a:solidFill>
                <a:latin typeface="Aptos" panose="020B0004020202020204" pitchFamily="34" charset="0"/>
              </a:rPr>
              <a:t>The Pacific/ICG-KPI serves as foundational layer for this tool,                                    with additional layers incorporating KPIs derived from the ODTP RDI and other relevant frameworks.</a:t>
            </a:r>
          </a:p>
          <a:p>
            <a:pPr marL="238125" indent="-238125" rtl="0">
              <a:spcBef>
                <a:spcPts val="300"/>
              </a:spcBef>
              <a:spcAft>
                <a:spcPts val="600"/>
              </a:spcAft>
              <a:buFont typeface="Wingdings" pitchFamily="2" charset="2"/>
              <a:buChar char="§"/>
            </a:pPr>
            <a:r>
              <a:rPr lang="en-NZ" sz="1600" dirty="0">
                <a:latin typeface="Aptos" panose="020B0004020202020204" pitchFamily="34" charset="0"/>
              </a:rPr>
              <a:t>Tool to be operationalised by Jan 2026.  =&gt; ICG Member States to monitor and evaluate progress against                                               new global framework and provide reports via ICG meeting structures.   To replace current national reporting process.</a:t>
            </a:r>
          </a:p>
          <a:p>
            <a:pPr marL="285750" indent="-285750" rtl="0">
              <a:spcBef>
                <a:spcPts val="300"/>
              </a:spcBef>
              <a:spcAft>
                <a:spcPts val="600"/>
              </a:spcAft>
              <a:buFont typeface="Wingdings" pitchFamily="2" charset="2"/>
              <a:buChar char="Ø"/>
            </a:pPr>
            <a:r>
              <a:rPr lang="en-NZ" sz="1600" dirty="0">
                <a:latin typeface="Aptos" panose="020B0004020202020204" pitchFamily="34" charset="0"/>
              </a:rPr>
              <a:t>Continued participation in TOWS and its task teams will allow gaps, opportunities, improvements and successes to be shared. </a:t>
            </a:r>
          </a:p>
        </p:txBody>
      </p:sp>
      <p:sp>
        <p:nvSpPr>
          <p:cNvPr id="3" name="TextBox 2">
            <a:extLst>
              <a:ext uri="{FF2B5EF4-FFF2-40B4-BE49-F238E27FC236}">
                <a16:creationId xmlns:a16="http://schemas.microsoft.com/office/drawing/2014/main" id="{8AC607C7-BD1B-3FD9-32E6-14B33E60824E}"/>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6" name="TextBox 5">
            <a:extLst>
              <a:ext uri="{FF2B5EF4-FFF2-40B4-BE49-F238E27FC236}">
                <a16:creationId xmlns:a16="http://schemas.microsoft.com/office/drawing/2014/main" id="{B1CE107D-7ED0-787F-0A21-2C5315881B80}"/>
              </a:ext>
            </a:extLst>
          </p:cNvPr>
          <p:cNvSpPr txBox="1"/>
          <p:nvPr/>
        </p:nvSpPr>
        <p:spPr>
          <a:xfrm>
            <a:off x="588980" y="3185200"/>
            <a:ext cx="11014040" cy="3575338"/>
          </a:xfrm>
          <a:prstGeom prst="rect">
            <a:avLst/>
          </a:prstGeom>
          <a:solidFill>
            <a:schemeClr val="bg1"/>
          </a:solidFill>
          <a:ln w="28575">
            <a:solidFill>
              <a:srgbClr val="C00000"/>
            </a:solidFill>
          </a:ln>
        </p:spPr>
        <p:txBody>
          <a:bodyPr wrap="square" rtlCol="0">
            <a:spAutoFit/>
          </a:bodyPr>
          <a:lstStyle/>
          <a:p>
            <a:pPr rtl="0">
              <a:spcBef>
                <a:spcPts val="0"/>
              </a:spcBef>
              <a:spcAft>
                <a:spcPts val="800"/>
              </a:spcAft>
            </a:pPr>
            <a:r>
              <a:rPr lang="en-NZ" sz="1800" b="0" i="0" u="none" strike="noStrike" dirty="0">
                <a:solidFill>
                  <a:srgbClr val="C00000"/>
                </a:solidFill>
                <a:effectLst/>
                <a:latin typeface="Arial" panose="020B0604020202020204" pitchFamily="34" charset="0"/>
              </a:rPr>
              <a:t>Working Group Three </a:t>
            </a:r>
            <a:r>
              <a:rPr lang="en-NZ" dirty="0">
                <a:solidFill>
                  <a:srgbClr val="C00000"/>
                </a:solidFill>
                <a:latin typeface="Arial" panose="020B0604020202020204" pitchFamily="34" charset="0"/>
              </a:rPr>
              <a:t>recommendation to </a:t>
            </a:r>
            <a:r>
              <a:rPr lang="en-NZ" sz="1800" b="0" i="0" u="none" strike="noStrike" dirty="0">
                <a:solidFill>
                  <a:srgbClr val="C00000"/>
                </a:solidFill>
                <a:effectLst/>
                <a:latin typeface="Arial" panose="020B0604020202020204" pitchFamily="34" charset="0"/>
              </a:rPr>
              <a:t>the ICG/PTWS:</a:t>
            </a:r>
          </a:p>
          <a:p>
            <a:pPr rtl="0">
              <a:spcBef>
                <a:spcPts val="0"/>
              </a:spcBef>
              <a:spcAft>
                <a:spcPts val="800"/>
              </a:spcAft>
            </a:pPr>
            <a:endParaRPr lang="en-NZ" sz="100" dirty="0">
              <a:solidFill>
                <a:srgbClr val="C00000"/>
              </a:solidFill>
              <a:latin typeface="Arial" panose="020B0604020202020204" pitchFamily="34" charset="0"/>
            </a:endParaRPr>
          </a:p>
          <a:p>
            <a:pPr marR="8890">
              <a:lnSpc>
                <a:spcPct val="90000"/>
              </a:lnSpc>
              <a:spcBef>
                <a:spcPts val="600"/>
              </a:spcBef>
              <a:spcAft>
                <a:spcPts val="600"/>
              </a:spcAft>
            </a:pPr>
            <a:r>
              <a:rPr lang="en-NZ" b="1" dirty="0">
                <a:solidFill>
                  <a:srgbClr val="0961A9"/>
                </a:solidFill>
                <a:latin typeface="Arial" panose="020B0604020202020204" pitchFamily="34" charset="0"/>
              </a:rPr>
              <a:t>Recalling </a:t>
            </a:r>
            <a:r>
              <a:rPr lang="en-NZ" dirty="0">
                <a:solidFill>
                  <a:srgbClr val="0961A9"/>
                </a:solidFill>
                <a:latin typeface="Arial" panose="020B0604020202020204" pitchFamily="34" charset="0"/>
              </a:rPr>
              <a:t>that the ICG/PTWS XXX recommended that the latest version of the Global Performance Monitoring Framework be presented at the next TOWS-WG for endorsement of the global adoption by         all ICGs, and for the T</a:t>
            </a:r>
            <a:r>
              <a:rPr lang="en-US" dirty="0">
                <a:solidFill>
                  <a:srgbClr val="0961A9"/>
                </a:solidFill>
                <a:latin typeface="Arial" panose="020B0604020202020204" pitchFamily="34" charset="0"/>
              </a:rPr>
              <a:t>OWS-WG TT-DMP to work with the IOC Tsunami Resilience Section (IOC-TSR) to develop the web portal</a:t>
            </a:r>
            <a:r>
              <a:rPr lang="en-NZ" dirty="0">
                <a:solidFill>
                  <a:srgbClr val="0961A9"/>
                </a:solidFill>
                <a:latin typeface="Arial" panose="020B0604020202020204" pitchFamily="34" charset="0"/>
              </a:rPr>
              <a:t>.</a:t>
            </a:r>
            <a:endParaRPr lang="en-NZ" b="1" dirty="0">
              <a:solidFill>
                <a:srgbClr val="0961A9"/>
              </a:solidFill>
              <a:latin typeface="Arial" panose="020B0604020202020204" pitchFamily="34" charset="0"/>
            </a:endParaRPr>
          </a:p>
          <a:p>
            <a:pPr marR="8890">
              <a:lnSpc>
                <a:spcPct val="90000"/>
              </a:lnSpc>
              <a:spcBef>
                <a:spcPts val="600"/>
              </a:spcBef>
              <a:spcAft>
                <a:spcPts val="600"/>
              </a:spcAft>
            </a:pPr>
            <a:r>
              <a:rPr lang="en-NZ" b="1" dirty="0">
                <a:solidFill>
                  <a:srgbClr val="0961A9"/>
                </a:solidFill>
                <a:latin typeface="Arial" panose="020B0604020202020204" pitchFamily="34" charset="0"/>
              </a:rPr>
              <a:t>Notes </a:t>
            </a:r>
            <a:r>
              <a:rPr lang="en-NZ" dirty="0">
                <a:solidFill>
                  <a:srgbClr val="0961A9"/>
                </a:solidFill>
                <a:latin typeface="Arial" panose="020B0604020202020204" pitchFamily="34" charset="0"/>
              </a:rPr>
              <a:t>that the IOC-TSR Secretariat is actively preparing to develop a Performance Monitoring and Tracking Tool for ODTP actions, with the ICG/PTWS KPI as a foundational layer, and also incorporation KPIs derived from the Ocean Decade Tsunami Programme and other relevant frameworks</a:t>
            </a:r>
            <a:endParaRPr lang="en-NZ" b="1" dirty="0">
              <a:solidFill>
                <a:srgbClr val="0961A9"/>
              </a:solidFill>
              <a:latin typeface="Arial" panose="020B0604020202020204" pitchFamily="34" charset="0"/>
            </a:endParaRPr>
          </a:p>
          <a:p>
            <a:pPr marR="8890">
              <a:lnSpc>
                <a:spcPct val="90000"/>
              </a:lnSpc>
              <a:spcBef>
                <a:spcPts val="600"/>
              </a:spcBef>
              <a:spcAft>
                <a:spcPts val="600"/>
              </a:spcAft>
            </a:pPr>
            <a:r>
              <a:rPr lang="en-NZ" b="1" dirty="0">
                <a:solidFill>
                  <a:srgbClr val="0961A9"/>
                </a:solidFill>
                <a:latin typeface="Arial" panose="020B0604020202020204" pitchFamily="34" charset="0"/>
              </a:rPr>
              <a:t>Requests </a:t>
            </a:r>
            <a:r>
              <a:rPr lang="en-NZ" dirty="0">
                <a:solidFill>
                  <a:srgbClr val="0961A9"/>
                </a:solidFill>
                <a:latin typeface="Arial" panose="020B0604020202020204" pitchFamily="34" charset="0"/>
              </a:rPr>
              <a:t>Working Group 3 representatives to continue to engage through the TOWS-WG                                           TT-DMP on the Global Performance Monitoring Framework and Tracking Tool,                                                         in support of consistent and effective global monitoring. </a:t>
            </a:r>
          </a:p>
        </p:txBody>
      </p:sp>
      <p:pic>
        <p:nvPicPr>
          <p:cNvPr id="8" name="Picture 7">
            <a:extLst>
              <a:ext uri="{FF2B5EF4-FFF2-40B4-BE49-F238E27FC236}">
                <a16:creationId xmlns:a16="http://schemas.microsoft.com/office/drawing/2014/main" id="{243C71C4-BB31-FFE5-D6AD-DDE9CA3B85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50098" y="363336"/>
            <a:ext cx="1720308" cy="2177658"/>
          </a:xfrm>
          <a:prstGeom prst="rect">
            <a:avLst/>
          </a:prstGeom>
        </p:spPr>
      </p:pic>
    </p:spTree>
    <p:extLst>
      <p:ext uri="{BB962C8B-B14F-4D97-AF65-F5344CB8AC3E}">
        <p14:creationId xmlns:p14="http://schemas.microsoft.com/office/powerpoint/2010/main" val="314104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C8F39-69B3-1B10-1DE6-B1E097A8ABDE}"/>
              </a:ext>
            </a:extLst>
          </p:cNvPr>
          <p:cNvSpPr/>
          <p:nvPr/>
        </p:nvSpPr>
        <p:spPr>
          <a:xfrm>
            <a:off x="209224" y="398086"/>
            <a:ext cx="11235767" cy="881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9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32376" y="387523"/>
            <a:ext cx="11947451" cy="892552"/>
          </a:xfrm>
          <a:prstGeom prst="rect">
            <a:avLst/>
          </a:prstGeom>
          <a:noFill/>
        </p:spPr>
        <p:txBody>
          <a:bodyPr wrap="square" rtlCol="0">
            <a:spAutoFit/>
          </a:bodyPr>
          <a:lstStyle/>
          <a:p>
            <a:pPr marL="514350" marR="0" lvl="0" indent="-514350" fontAlgn="auto">
              <a:lnSpc>
                <a:spcPct val="100000"/>
              </a:lnSpc>
              <a:spcBef>
                <a:spcPts val="0"/>
              </a:spcBef>
              <a:spcAft>
                <a:spcPts val="0"/>
              </a:spcAft>
              <a:buClrTx/>
              <a:buSzTx/>
              <a:buFontTx/>
              <a:buAutoNum type="arabicPeriod"/>
              <a:defRPr/>
            </a:pPr>
            <a:r>
              <a:rPr lang="en-NZ" sz="2600" dirty="0">
                <a:solidFill>
                  <a:srgbClr val="0961A9"/>
                </a:solidFill>
                <a:latin typeface="Aptos ExtraBold" panose="020B0004020202020204" pitchFamily="34" charset="0"/>
              </a:rPr>
              <a:t>Global Risk Reduction and Preparedness actions:</a:t>
            </a:r>
          </a:p>
          <a:p>
            <a:pPr marR="0" lvl="0" fontAlgn="auto">
              <a:lnSpc>
                <a:spcPct val="100000"/>
              </a:lnSpc>
              <a:spcBef>
                <a:spcPts val="0"/>
              </a:spcBef>
              <a:spcAft>
                <a:spcPts val="0"/>
              </a:spcAft>
              <a:buClrTx/>
              <a:buSzTx/>
              <a:tabLst>
                <a:tab pos="504825" algn="l"/>
              </a:tabLst>
              <a:defRPr/>
            </a:pPr>
            <a:r>
              <a:rPr lang="en-NZ" sz="2600" dirty="0">
                <a:solidFill>
                  <a:srgbClr val="0961A9"/>
                </a:solidFill>
                <a:latin typeface="Aptos ExtraBold" panose="020B0004020202020204" pitchFamily="34" charset="0"/>
              </a:rPr>
              <a:t>	Tsunami Ready Coalition (1)</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209D6E-4047-E11D-1160-02F5EC422E97}"/>
              </a:ext>
            </a:extLst>
          </p:cNvPr>
          <p:cNvSpPr txBox="1"/>
          <p:nvPr/>
        </p:nvSpPr>
        <p:spPr>
          <a:xfrm>
            <a:off x="209224" y="1370384"/>
            <a:ext cx="10685580" cy="4678204"/>
          </a:xfrm>
          <a:prstGeom prst="rect">
            <a:avLst/>
          </a:prstGeom>
          <a:solidFill>
            <a:schemeClr val="bg1"/>
          </a:solidFill>
        </p:spPr>
        <p:txBody>
          <a:bodyPr wrap="square" rtlCol="0">
            <a:spAutoFit/>
          </a:bodyPr>
          <a:lstStyle/>
          <a:p>
            <a:pPr marL="66675" marR="12700">
              <a:lnSpc>
                <a:spcPct val="90000"/>
              </a:lnSpc>
              <a:spcBef>
                <a:spcPts val="1200"/>
              </a:spcBef>
              <a:spcAft>
                <a:spcPts val="600"/>
              </a:spcAft>
            </a:pPr>
            <a:r>
              <a:rPr lang="en-US" dirty="0">
                <a:latin typeface="Arial" panose="020B0604020202020204" pitchFamily="34" charset="0"/>
                <a:cs typeface="Arial" panose="020B0604020202020204" pitchFamily="34" charset="0"/>
              </a:rPr>
              <a:t>As part of the ODTP governance structure, a special Coalition for Tsunami Ready (TRC) was established. The present Chair of the Tsunami Ready Coalition is Dr. Laura Kong, ITIC Director.</a:t>
            </a:r>
          </a:p>
          <a:p>
            <a:pPr marL="66675" marR="12700">
              <a:lnSpc>
                <a:spcPct val="90000"/>
              </a:lnSpc>
              <a:spcBef>
                <a:spcPts val="1200"/>
              </a:spcBef>
            </a:pPr>
            <a:r>
              <a:rPr lang="en-US" dirty="0">
                <a:latin typeface="Arial" panose="020B0604020202020204" pitchFamily="34" charset="0"/>
                <a:cs typeface="Arial" panose="020B0604020202020204" pitchFamily="34" charset="0"/>
              </a:rPr>
              <a:t>TRC Chair, in consultation with the IOC TRS and supported by a technical consultant with extensive PTWS experience, prepared the Tsunami Ready Coalition Implementation Plan (TRC-IP), which was approved by TOWS-WG-XVIII (February 2025)</a:t>
            </a:r>
          </a:p>
          <a:p>
            <a:pPr marL="66675" marR="12700">
              <a:lnSpc>
                <a:spcPct val="90000"/>
              </a:lnSpc>
              <a:spcBef>
                <a:spcPts val="1200"/>
              </a:spcBef>
            </a:pPr>
            <a:r>
              <a:rPr lang="en-US" dirty="0">
                <a:latin typeface="Arial" panose="020B0604020202020204" pitchFamily="34" charset="0"/>
                <a:cs typeface="Arial" panose="020B0604020202020204" pitchFamily="34" charset="0"/>
              </a:rPr>
              <a:t>Mandate (IOC EC(IOC DecA-31/3.4.1), TOWS-WG-XV, ODTP Implementation Plan (IOC TS180):                         </a:t>
            </a:r>
          </a:p>
          <a:p>
            <a:pPr marL="523875" marR="12700" lvl="1" indent="-231775">
              <a:lnSpc>
                <a:spcPct val="9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The Tsunami Ready Coalition is a collaboration between global, regional, and national stakeholders to advance and sustain the UNESCO-IOC Tsunami Ready Recognition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(TRRP), with a specific view on the UN Ocean Decade Tsunami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aim of 100% of communities at risk of tsunami are prepared for and resilient to tsunamis by 2030.</a:t>
            </a:r>
          </a:p>
          <a:p>
            <a:pPr marL="66675" marR="12700">
              <a:lnSpc>
                <a:spcPct val="90000"/>
              </a:lnSpc>
              <a:spcBef>
                <a:spcPts val="1200"/>
              </a:spcBef>
            </a:pPr>
            <a:r>
              <a:rPr lang="en-US" dirty="0">
                <a:latin typeface="Arial" panose="020B0604020202020204" pitchFamily="34" charset="0"/>
                <a:ea typeface="Times New Roman" panose="02020603050405020304" pitchFamily="18" charset="0"/>
                <a:cs typeface="Arial" panose="020B0604020202020204" pitchFamily="34" charset="0"/>
              </a:rPr>
              <a:t>Coalition</a:t>
            </a:r>
          </a:p>
          <a:p>
            <a:pPr marL="523875" marR="12700" lvl="1" indent="-231775">
              <a:lnSpc>
                <a:spcPct val="90000"/>
              </a:lnSpc>
              <a:spcBef>
                <a:spcPts val="1200"/>
              </a:spcBef>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Network of critical stakeholders that will advocate for and facilitate support towards the implementation and sustaining of Tsunami Ready through targeted promotion, advocacy,              resource mobilization, networking, influence, and advice.                                                            Diverse, small by invitation of UNESCO-IOC</a:t>
            </a:r>
            <a:endParaRPr lang="en-US" dirty="0">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8A3D48-774C-ADD5-24F0-D4B4FE4D63F7}"/>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pic>
        <p:nvPicPr>
          <p:cNvPr id="10" name="Picture 9">
            <a:extLst>
              <a:ext uri="{FF2B5EF4-FFF2-40B4-BE49-F238E27FC236}">
                <a16:creationId xmlns:a16="http://schemas.microsoft.com/office/drawing/2014/main" id="{39C9B80F-E07A-C0F0-6BAA-98A4F52EC1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42445" y="398086"/>
            <a:ext cx="1540331" cy="1128167"/>
          </a:xfrm>
          <a:prstGeom prst="rect">
            <a:avLst/>
          </a:prstGeom>
        </p:spPr>
      </p:pic>
    </p:spTree>
    <p:extLst>
      <p:ext uri="{BB962C8B-B14F-4D97-AF65-F5344CB8AC3E}">
        <p14:creationId xmlns:p14="http://schemas.microsoft.com/office/powerpoint/2010/main" val="33906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C8F39-69B3-1B10-1DE6-B1E097A8ABDE}"/>
              </a:ext>
            </a:extLst>
          </p:cNvPr>
          <p:cNvSpPr/>
          <p:nvPr/>
        </p:nvSpPr>
        <p:spPr>
          <a:xfrm>
            <a:off x="186646" y="397102"/>
            <a:ext cx="11235767" cy="4964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9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32376" y="387523"/>
            <a:ext cx="11947451" cy="492443"/>
          </a:xfrm>
          <a:prstGeom prst="rect">
            <a:avLst/>
          </a:prstGeom>
          <a:noFill/>
        </p:spPr>
        <p:txBody>
          <a:bodyPr wrap="square" rtlCol="0">
            <a:spAutoFit/>
          </a:bodyPr>
          <a:lstStyle/>
          <a:p>
            <a:pPr marL="403225" marR="0" lvl="0" indent="-403225" fontAlgn="auto">
              <a:lnSpc>
                <a:spcPct val="100000"/>
              </a:lnSpc>
              <a:spcBef>
                <a:spcPts val="0"/>
              </a:spcBef>
              <a:spcAft>
                <a:spcPts val="0"/>
              </a:spcAft>
              <a:buClrTx/>
              <a:buSzTx/>
              <a:buFontTx/>
              <a:buNone/>
              <a:defRPr/>
            </a:pPr>
            <a:r>
              <a:rPr lang="en-NZ" sz="2600" dirty="0">
                <a:solidFill>
                  <a:srgbClr val="0961A9"/>
                </a:solidFill>
                <a:latin typeface="Aptos ExtraBold" panose="020B0004020202020204" pitchFamily="34" charset="0"/>
              </a:rPr>
              <a:t>1. Tsunami Ready Coalition (2)</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209D6E-4047-E11D-1160-02F5EC422E97}"/>
              </a:ext>
            </a:extLst>
          </p:cNvPr>
          <p:cNvSpPr txBox="1"/>
          <p:nvPr/>
        </p:nvSpPr>
        <p:spPr>
          <a:xfrm>
            <a:off x="186646" y="982839"/>
            <a:ext cx="10222735" cy="2432974"/>
          </a:xfrm>
          <a:prstGeom prst="rect">
            <a:avLst/>
          </a:prstGeom>
          <a:noFill/>
        </p:spPr>
        <p:txBody>
          <a:bodyPr wrap="square" rtlCol="0">
            <a:spAutoFit/>
          </a:bodyPr>
          <a:lstStyle/>
          <a:p>
            <a:pPr marR="12700">
              <a:lnSpc>
                <a:spcPct val="90000"/>
              </a:lnSpc>
              <a:spcBef>
                <a:spcPts val="1200"/>
              </a:spcBef>
            </a:pPr>
            <a:r>
              <a:rPr lang="en-US" dirty="0">
                <a:latin typeface="Arial" panose="020B0604020202020204" pitchFamily="34" charset="0"/>
                <a:ea typeface="Times New Roman" panose="02020603050405020304" pitchFamily="18" charset="0"/>
                <a:cs typeface="Arial" panose="020B0604020202020204" pitchFamily="34" charset="0"/>
              </a:rPr>
              <a:t>Implementation Plan covers</a:t>
            </a:r>
          </a:p>
          <a:p>
            <a:pPr marL="285750" marR="12700" indent="-285750">
              <a:lnSpc>
                <a:spcPct val="90000"/>
              </a:lnSpc>
              <a:spcBef>
                <a:spcPts val="300"/>
              </a:spcBef>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E</a:t>
            </a:r>
            <a:r>
              <a:rPr lang="en-US" sz="1800" dirty="0">
                <a:effectLst/>
                <a:latin typeface="Arial" panose="020B0604020202020204" pitchFamily="34" charset="0"/>
                <a:ea typeface="Arial" panose="020B0604020202020204" pitchFamily="34" charset="0"/>
                <a:cs typeface="Arial" panose="020B0604020202020204" pitchFamily="34" charset="0"/>
              </a:rPr>
              <a:t>stablishment, mandate, objectives. Terms of Reference (</a:t>
            </a:r>
            <a:r>
              <a:rPr lang="en-US" sz="1800" dirty="0" err="1">
                <a:effectLst/>
                <a:latin typeface="Arial" panose="020B0604020202020204" pitchFamily="34" charset="0"/>
                <a:ea typeface="Arial" panose="020B0604020202020204" pitchFamily="34" charset="0"/>
                <a:cs typeface="Arial" panose="020B0604020202020204" pitchFamily="34" charset="0"/>
              </a:rPr>
              <a:t>ToR</a:t>
            </a:r>
            <a:r>
              <a:rPr lang="en-US" sz="1800" dirty="0">
                <a:effectLst/>
                <a:latin typeface="Arial" panose="020B0604020202020204" pitchFamily="34" charset="0"/>
                <a:ea typeface="Arial" panose="020B0604020202020204" pitchFamily="34" charset="0"/>
                <a:cs typeface="Arial" panose="020B0604020202020204" pitchFamily="34" charset="0"/>
              </a:rPr>
              <a:t>), action plan, governance, proposed membership and communications plan TRRP </a:t>
            </a:r>
          </a:p>
          <a:p>
            <a:pPr marR="12700">
              <a:lnSpc>
                <a:spcPct val="90000"/>
              </a:lnSpc>
              <a:spcBef>
                <a:spcPts val="1200"/>
              </a:spcBef>
            </a:pPr>
            <a:r>
              <a:rPr lang="en-US" dirty="0">
                <a:latin typeface="Arial" panose="020B0604020202020204" pitchFamily="34" charset="0"/>
                <a:cs typeface="Arial" panose="020B0604020202020204" pitchFamily="34" charset="0"/>
              </a:rPr>
              <a:t>Objectives</a:t>
            </a:r>
          </a:p>
          <a:p>
            <a:pPr marL="234950" marR="12700">
              <a:lnSpc>
                <a:spcPct val="90000"/>
              </a:lnSpc>
              <a:spcBef>
                <a:spcPts val="300"/>
              </a:spcBef>
              <a:spcAft>
                <a:spcPts val="0"/>
              </a:spcAft>
              <a:tabLst>
                <a:tab pos="504825" algn="l"/>
              </a:tabLst>
            </a:pPr>
            <a:r>
              <a:rPr lang="en-US" dirty="0">
                <a:latin typeface="Arial" panose="020B0604020202020204" pitchFamily="34" charset="0"/>
                <a:cs typeface="Arial" panose="020B0604020202020204" pitchFamily="34" charset="0"/>
              </a:rPr>
              <a:t>1. Raise the Profile of TRRP in Collaboration with Critical Stakeholders</a:t>
            </a:r>
          </a:p>
          <a:p>
            <a:pPr marL="234950" marR="12700">
              <a:lnSpc>
                <a:spcPct val="90000"/>
              </a:lnSpc>
              <a:spcBef>
                <a:spcPts val="300"/>
              </a:spcBef>
              <a:spcAft>
                <a:spcPts val="0"/>
              </a:spcAft>
              <a:tabLst>
                <a:tab pos="504825" algn="l"/>
              </a:tabLst>
            </a:pPr>
            <a:r>
              <a:rPr lang="en-US" dirty="0">
                <a:latin typeface="Arial" panose="020B0604020202020204" pitchFamily="34" charset="0"/>
                <a:cs typeface="Arial" panose="020B0604020202020204" pitchFamily="34" charset="0"/>
              </a:rPr>
              <a:t>2. Increase Funding Resources for TRRP Implementation</a:t>
            </a:r>
          </a:p>
          <a:p>
            <a:pPr marL="234950" marR="12700">
              <a:lnSpc>
                <a:spcPct val="90000"/>
              </a:lnSpc>
              <a:spcBef>
                <a:spcPts val="300"/>
              </a:spcBef>
              <a:spcAft>
                <a:spcPts val="0"/>
              </a:spcAft>
              <a:tabLst>
                <a:tab pos="504825" algn="l"/>
              </a:tabLst>
            </a:pPr>
            <a:r>
              <a:rPr lang="en-US" dirty="0">
                <a:latin typeface="Arial" panose="020B0604020202020204" pitchFamily="34" charset="0"/>
                <a:cs typeface="Arial" panose="020B0604020202020204" pitchFamily="34" charset="0"/>
              </a:rPr>
              <a:t>3. Advocate for the conduct of Tsunami Ready Indicator Workshops in the Regions,</a:t>
            </a:r>
          </a:p>
          <a:p>
            <a:pPr marL="234950" marR="12700">
              <a:lnSpc>
                <a:spcPct val="90000"/>
              </a:lnSpc>
              <a:spcBef>
                <a:spcPts val="300"/>
              </a:spcBef>
              <a:spcAft>
                <a:spcPts val="0"/>
              </a:spcAft>
              <a:tabLst>
                <a:tab pos="504825" algn="l"/>
              </a:tabLst>
            </a:pPr>
            <a:r>
              <a:rPr lang="en-US" dirty="0">
                <a:latin typeface="Arial" panose="020B0604020202020204" pitchFamily="34" charset="0"/>
                <a:cs typeface="Arial" panose="020B0604020202020204" pitchFamily="34" charset="0"/>
              </a:rPr>
              <a:t>4. Effectively Organize the Tsunami Ready Coalition</a:t>
            </a:r>
          </a:p>
        </p:txBody>
      </p:sp>
      <p:sp>
        <p:nvSpPr>
          <p:cNvPr id="4" name="TextBox 3">
            <a:extLst>
              <a:ext uri="{FF2B5EF4-FFF2-40B4-BE49-F238E27FC236}">
                <a16:creationId xmlns:a16="http://schemas.microsoft.com/office/drawing/2014/main" id="{E28A3D48-774C-ADD5-24F0-D4B4FE4D63F7}"/>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9" name="TextBox 8">
            <a:extLst>
              <a:ext uri="{FF2B5EF4-FFF2-40B4-BE49-F238E27FC236}">
                <a16:creationId xmlns:a16="http://schemas.microsoft.com/office/drawing/2014/main" id="{F00E4795-8632-E795-6FA8-6E901B8DE57A}"/>
              </a:ext>
            </a:extLst>
          </p:cNvPr>
          <p:cNvSpPr txBox="1"/>
          <p:nvPr/>
        </p:nvSpPr>
        <p:spPr>
          <a:xfrm>
            <a:off x="232715" y="3505138"/>
            <a:ext cx="10751374" cy="2969018"/>
          </a:xfrm>
          <a:prstGeom prst="rect">
            <a:avLst/>
          </a:prstGeom>
          <a:solidFill>
            <a:schemeClr val="bg1"/>
          </a:solidFill>
          <a:ln w="28575">
            <a:solidFill>
              <a:srgbClr val="C00000"/>
            </a:solidFill>
          </a:ln>
        </p:spPr>
        <p:txBody>
          <a:bodyPr wrap="square" rtlCol="0">
            <a:spAutoFit/>
          </a:bodyPr>
          <a:lstStyle/>
          <a:p>
            <a:pPr rtl="0">
              <a:spcBef>
                <a:spcPts val="0"/>
              </a:spcBef>
              <a:spcAft>
                <a:spcPts val="200"/>
              </a:spcAft>
            </a:pPr>
            <a:r>
              <a:rPr lang="en-NZ" sz="1800" b="0" i="0" u="none" strike="noStrike" dirty="0">
                <a:solidFill>
                  <a:srgbClr val="C00000"/>
                </a:solidFill>
                <a:effectLst/>
                <a:latin typeface="Arial" panose="020B0604020202020204" pitchFamily="34" charset="0"/>
              </a:rPr>
              <a:t>Working Group Three </a:t>
            </a:r>
            <a:r>
              <a:rPr lang="en-NZ" dirty="0">
                <a:solidFill>
                  <a:srgbClr val="C00000"/>
                </a:solidFill>
                <a:latin typeface="Arial" panose="020B0604020202020204" pitchFamily="34" charset="0"/>
              </a:rPr>
              <a:t>recommendation to </a:t>
            </a:r>
            <a:r>
              <a:rPr lang="en-NZ" sz="1800" b="0" i="0" u="none" strike="noStrike" dirty="0">
                <a:solidFill>
                  <a:srgbClr val="C00000"/>
                </a:solidFill>
                <a:effectLst/>
                <a:latin typeface="Arial" panose="020B0604020202020204" pitchFamily="34" charset="0"/>
              </a:rPr>
              <a:t>the ICG/PTWS:</a:t>
            </a:r>
          </a:p>
          <a:p>
            <a:pPr rtl="0">
              <a:spcBef>
                <a:spcPts val="0"/>
              </a:spcBef>
              <a:spcAft>
                <a:spcPts val="800"/>
              </a:spcAft>
            </a:pPr>
            <a:endParaRPr lang="en-NZ" sz="100" dirty="0">
              <a:solidFill>
                <a:srgbClr val="C00000"/>
              </a:solidFill>
              <a:latin typeface="Arial" panose="020B0604020202020204" pitchFamily="34" charset="0"/>
            </a:endParaRPr>
          </a:p>
          <a:p>
            <a:pPr marR="8890">
              <a:lnSpc>
                <a:spcPct val="90000"/>
              </a:lnSpc>
              <a:spcBef>
                <a:spcPts val="600"/>
              </a:spcBef>
              <a:spcAft>
                <a:spcPts val="600"/>
              </a:spcAft>
            </a:pPr>
            <a:r>
              <a:rPr lang="en-US" b="1" dirty="0">
                <a:solidFill>
                  <a:srgbClr val="0961A9"/>
                </a:solidFill>
                <a:latin typeface="Arial" panose="020B0604020202020204" pitchFamily="34" charset="0"/>
              </a:rPr>
              <a:t>Recalling </a:t>
            </a:r>
            <a:r>
              <a:rPr lang="en-US" dirty="0">
                <a:solidFill>
                  <a:srgbClr val="0961A9"/>
                </a:solidFill>
                <a:latin typeface="Arial" panose="020B0604020202020204" pitchFamily="34" charset="0"/>
              </a:rPr>
              <a:t>that nearly 70% of the world's historical tsunamis have occurred in the Pacific, with 99% of           the tsunami deaths from local and regional tsunamis, thus making tsunami community preparedness,                 such as through </a:t>
            </a:r>
            <a:r>
              <a:rPr lang="en-US" dirty="0" err="1">
                <a:solidFill>
                  <a:srgbClr val="0961A9"/>
                </a:solidFill>
                <a:latin typeface="Arial" panose="020B0604020202020204" pitchFamily="34" charset="0"/>
              </a:rPr>
              <a:t>programmes</a:t>
            </a:r>
            <a:r>
              <a:rPr lang="en-US" dirty="0">
                <a:solidFill>
                  <a:srgbClr val="0961A9"/>
                </a:solidFill>
                <a:latin typeface="Arial" panose="020B0604020202020204" pitchFamily="34" charset="0"/>
              </a:rPr>
              <a:t> like Tsunami Ready, a high-priority action for saving lives</a:t>
            </a:r>
          </a:p>
          <a:p>
            <a:pPr marR="8890">
              <a:lnSpc>
                <a:spcPct val="90000"/>
              </a:lnSpc>
              <a:spcBef>
                <a:spcPts val="600"/>
              </a:spcBef>
              <a:spcAft>
                <a:spcPts val="600"/>
              </a:spcAft>
            </a:pPr>
            <a:r>
              <a:rPr lang="en-US" b="1" dirty="0">
                <a:solidFill>
                  <a:srgbClr val="0961A9"/>
                </a:solidFill>
                <a:latin typeface="Arial" panose="020B0604020202020204" pitchFamily="34" charset="0"/>
              </a:rPr>
              <a:t>Notes </a:t>
            </a:r>
            <a:r>
              <a:rPr lang="en-US" dirty="0">
                <a:solidFill>
                  <a:srgbClr val="0961A9"/>
                </a:solidFill>
                <a:latin typeface="Arial" panose="020B0604020202020204" pitchFamily="34" charset="0"/>
              </a:rPr>
              <a:t>the approval of the Tsunami Ready Coalition Implementation Plan by the TOWS-XVII WG,            towards realizing and sustaining tsunami readiness through targeted promotion, advocacy,                    resource mobilization, networking, influence, and advice</a:t>
            </a:r>
          </a:p>
          <a:p>
            <a:pPr marR="8890">
              <a:lnSpc>
                <a:spcPct val="90000"/>
              </a:lnSpc>
              <a:spcBef>
                <a:spcPts val="600"/>
              </a:spcBef>
              <a:spcAft>
                <a:spcPts val="600"/>
              </a:spcAft>
            </a:pPr>
            <a:r>
              <a:rPr lang="en-US" b="1" dirty="0">
                <a:solidFill>
                  <a:srgbClr val="0961A9"/>
                </a:solidFill>
                <a:latin typeface="Arial" panose="020B0604020202020204" pitchFamily="34" charset="0"/>
              </a:rPr>
              <a:t>Requests </a:t>
            </a:r>
            <a:r>
              <a:rPr lang="en-US" dirty="0">
                <a:solidFill>
                  <a:srgbClr val="0961A9"/>
                </a:solidFill>
                <a:latin typeface="Arial" panose="020B0604020202020204" pitchFamily="34" charset="0"/>
              </a:rPr>
              <a:t>Working Group 3 to actively support the implementation activities                                                       of the Tsunami Ready Coalition </a:t>
            </a:r>
            <a:endParaRPr lang="en-NZ" dirty="0">
              <a:solidFill>
                <a:srgbClr val="0961A9"/>
              </a:solidFill>
              <a:latin typeface="Arial" panose="020B0604020202020204" pitchFamily="34" charset="0"/>
            </a:endParaRPr>
          </a:p>
        </p:txBody>
      </p:sp>
      <p:pic>
        <p:nvPicPr>
          <p:cNvPr id="6" name="Picture 5">
            <a:extLst>
              <a:ext uri="{FF2B5EF4-FFF2-40B4-BE49-F238E27FC236}">
                <a16:creationId xmlns:a16="http://schemas.microsoft.com/office/drawing/2014/main" id="{F12851DD-16E4-A369-7CE3-BC78816CBE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09381" y="383844"/>
            <a:ext cx="1540331" cy="1128167"/>
          </a:xfrm>
          <a:prstGeom prst="rect">
            <a:avLst/>
          </a:prstGeom>
        </p:spPr>
      </p:pic>
    </p:spTree>
    <p:extLst>
      <p:ext uri="{BB962C8B-B14F-4D97-AF65-F5344CB8AC3E}">
        <p14:creationId xmlns:p14="http://schemas.microsoft.com/office/powerpoint/2010/main" val="317049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C8F39-69B3-1B10-1DE6-B1E097A8ABDE}"/>
              </a:ext>
            </a:extLst>
          </p:cNvPr>
          <p:cNvSpPr/>
          <p:nvPr/>
        </p:nvSpPr>
        <p:spPr>
          <a:xfrm>
            <a:off x="225483" y="398086"/>
            <a:ext cx="11219508" cy="9541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79159" y="4656041"/>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75684" y="398086"/>
            <a:ext cx="11947451" cy="892552"/>
          </a:xfrm>
          <a:prstGeom prst="rect">
            <a:avLst/>
          </a:prstGeom>
          <a:noFill/>
        </p:spPr>
        <p:txBody>
          <a:bodyPr wrap="square" rtlCol="0">
            <a:spAutoFit/>
          </a:bodyPr>
          <a:lstStyle/>
          <a:p>
            <a:pPr marL="403225" indent="-403225">
              <a:tabLst/>
              <a:defRPr/>
            </a:pPr>
            <a:r>
              <a:rPr lang="en-NZ" sz="2600" dirty="0">
                <a:solidFill>
                  <a:srgbClr val="0961A9"/>
                </a:solidFill>
                <a:latin typeface="Aptos ExtraBold" panose="020B0004020202020204" pitchFamily="34" charset="0"/>
              </a:rPr>
              <a:t>2. Promoting Preparedness in coastal communities through education            and awareness campaigns - World Tsunami Awareness Day</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209D6E-4047-E11D-1160-02F5EC422E97}"/>
              </a:ext>
            </a:extLst>
          </p:cNvPr>
          <p:cNvSpPr txBox="1"/>
          <p:nvPr/>
        </p:nvSpPr>
        <p:spPr>
          <a:xfrm>
            <a:off x="185000" y="1401578"/>
            <a:ext cx="11300473" cy="3954929"/>
          </a:xfrm>
          <a:prstGeom prst="rect">
            <a:avLst/>
          </a:prstGeom>
          <a:solidFill>
            <a:schemeClr val="bg1"/>
          </a:solidFill>
        </p:spPr>
        <p:txBody>
          <a:bodyPr wrap="square" rtlCol="0">
            <a:spAutoFit/>
          </a:bodyPr>
          <a:lstStyle/>
          <a:p>
            <a:pPr rtl="0">
              <a:spcBef>
                <a:spcPts val="600"/>
              </a:spcBef>
              <a:spcAft>
                <a:spcPts val="700"/>
              </a:spcAft>
            </a:pPr>
            <a:r>
              <a:rPr lang="en-NZ" sz="1800" b="0" i="0" u="none" strike="noStrike" dirty="0">
                <a:solidFill>
                  <a:srgbClr val="000000"/>
                </a:solidFill>
                <a:effectLst/>
                <a:latin typeface="Arial" panose="020B0604020202020204" pitchFamily="34" charset="0"/>
                <a:cs typeface="Arial" panose="020B0604020202020204" pitchFamily="34" charset="0"/>
              </a:rPr>
              <a:t>In 2024, the United Nations Office for Disaster Risk Reduction (UNDRR) was  themed                   around ‘Lessons from the 2004 Indian Ocean Tsunami for the Next Generation’. </a:t>
            </a:r>
          </a:p>
          <a:p>
            <a:pPr rtl="0">
              <a:spcBef>
                <a:spcPts val="600"/>
              </a:spcBef>
              <a:spcAft>
                <a:spcPts val="700"/>
              </a:spcAft>
            </a:pPr>
            <a:r>
              <a:rPr lang="en-NZ" sz="1800" b="0" i="0" u="none" strike="noStrike" dirty="0">
                <a:solidFill>
                  <a:srgbClr val="000000"/>
                </a:solidFill>
                <a:effectLst/>
                <a:latin typeface="Arial" panose="020B0604020202020204" pitchFamily="34" charset="0"/>
                <a:cs typeface="Arial" panose="020B0604020202020204" pitchFamily="34" charset="0"/>
              </a:rPr>
              <a:t>This was closely aligned with the International Day for Disaster Risk Reduction.                                     Key WTAD activities include ongoing efforts under the #</a:t>
            </a:r>
            <a:r>
              <a:rPr lang="en-NZ" sz="1800" b="0" i="0" u="none" strike="noStrike" dirty="0" err="1">
                <a:solidFill>
                  <a:srgbClr val="000000"/>
                </a:solidFill>
                <a:effectLst/>
                <a:latin typeface="Arial" panose="020B0604020202020204" pitchFamily="34" charset="0"/>
                <a:cs typeface="Arial" panose="020B0604020202020204" pitchFamily="34" charset="0"/>
              </a:rPr>
              <a:t>GetToHighGround</a:t>
            </a:r>
            <a:r>
              <a:rPr lang="en-NZ" sz="1800" b="0" i="0" u="none" strike="noStrike" dirty="0">
                <a:solidFill>
                  <a:srgbClr val="000000"/>
                </a:solidFill>
                <a:effectLst/>
                <a:latin typeface="Arial" panose="020B0604020202020204" pitchFamily="34" charset="0"/>
                <a:cs typeface="Arial" panose="020B0604020202020204" pitchFamily="34" charset="0"/>
              </a:rPr>
              <a:t> initiative, aimed at                           connecting high level political support to real change making people safer</a:t>
            </a:r>
          </a:p>
          <a:p>
            <a:pPr rtl="0">
              <a:spcBef>
                <a:spcPts val="600"/>
              </a:spcBef>
              <a:spcAft>
                <a:spcPts val="700"/>
              </a:spcAft>
            </a:pPr>
            <a:r>
              <a:rPr lang="en-NZ" sz="1800" b="0" i="0" u="none" strike="noStrike" dirty="0">
                <a:solidFill>
                  <a:srgbClr val="000000"/>
                </a:solidFill>
                <a:effectLst/>
                <a:latin typeface="Arial" panose="020B0604020202020204" pitchFamily="34" charset="0"/>
                <a:cs typeface="Arial" panose="020B0604020202020204" pitchFamily="34" charset="0"/>
              </a:rPr>
              <a:t>A number of public events and exercises are being conducted within regions and                                       by Member States in 2024 coinciding with World Tsunami Awareness Day, and                                                  the 20th Anniversary commemorations of the Indian Ocean tsunami.</a:t>
            </a:r>
          </a:p>
          <a:p>
            <a:pPr rtl="0">
              <a:spcBef>
                <a:spcPts val="600"/>
              </a:spcBef>
              <a:spcAft>
                <a:spcPts val="700"/>
              </a:spcAft>
            </a:pPr>
            <a:r>
              <a:rPr lang="en-NZ" dirty="0">
                <a:solidFill>
                  <a:srgbClr val="000000"/>
                </a:solidFill>
                <a:latin typeface="Arial" panose="020B0604020202020204" pitchFamily="34" charset="0"/>
                <a:cs typeface="Arial" panose="020B0604020202020204" pitchFamily="34" charset="0"/>
              </a:rPr>
              <a:t>Future themes for World Tsunami Awareness Day                                                                                               were discussed at TOWS TT DMP, including potentially                                                                                            ‘Tsunami Ready’ becoming a permanent theme,                                                                                                  similar to Safe Schools and others. </a:t>
            </a:r>
            <a:endParaRPr lang="en-NZ" b="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8A3D48-774C-ADD5-24F0-D4B4FE4D63F7}"/>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pic>
        <p:nvPicPr>
          <p:cNvPr id="9" name="Picture 8">
            <a:extLst>
              <a:ext uri="{FF2B5EF4-FFF2-40B4-BE49-F238E27FC236}">
                <a16:creationId xmlns:a16="http://schemas.microsoft.com/office/drawing/2014/main" id="{7C8EA29F-37A7-F09E-0A98-10365B8BD0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1378" y="1456291"/>
            <a:ext cx="1887060" cy="2674924"/>
          </a:xfrm>
          <a:prstGeom prst="rect">
            <a:avLst/>
          </a:prstGeom>
        </p:spPr>
      </p:pic>
      <p:pic>
        <p:nvPicPr>
          <p:cNvPr id="10" name="Picture 9">
            <a:extLst>
              <a:ext uri="{FF2B5EF4-FFF2-40B4-BE49-F238E27FC236}">
                <a16:creationId xmlns:a16="http://schemas.microsoft.com/office/drawing/2014/main" id="{0DA963F3-915F-2154-2AF3-D681C16458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0000" y="4271764"/>
            <a:ext cx="5218438" cy="1876630"/>
          </a:xfrm>
          <a:prstGeom prst="rect">
            <a:avLst/>
          </a:prstGeom>
        </p:spPr>
      </p:pic>
      <p:pic>
        <p:nvPicPr>
          <p:cNvPr id="13" name="Picture 12">
            <a:extLst>
              <a:ext uri="{FF2B5EF4-FFF2-40B4-BE49-F238E27FC236}">
                <a16:creationId xmlns:a16="http://schemas.microsoft.com/office/drawing/2014/main" id="{296E9280-4AC6-58DE-AA5E-FCD94D516C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7500" y="5356507"/>
            <a:ext cx="2647024" cy="1167804"/>
          </a:xfrm>
          <a:prstGeom prst="rect">
            <a:avLst/>
          </a:prstGeom>
          <a:solidFill>
            <a:schemeClr val="bg1"/>
          </a:solidFill>
        </p:spPr>
      </p:pic>
    </p:spTree>
    <p:extLst>
      <p:ext uri="{BB962C8B-B14F-4D97-AF65-F5344CB8AC3E}">
        <p14:creationId xmlns:p14="http://schemas.microsoft.com/office/powerpoint/2010/main" val="342749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6A1AD-F1A3-7047-42DC-94FA695AABBE}"/>
              </a:ext>
            </a:extLst>
          </p:cNvPr>
          <p:cNvSpPr/>
          <p:nvPr/>
        </p:nvSpPr>
        <p:spPr>
          <a:xfrm>
            <a:off x="209224" y="398086"/>
            <a:ext cx="11235767" cy="9541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948" y="4630176"/>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375684" y="398087"/>
            <a:ext cx="11947451" cy="892552"/>
          </a:xfrm>
          <a:prstGeom prst="rect">
            <a:avLst/>
          </a:prstGeom>
          <a:noFill/>
        </p:spPr>
        <p:txBody>
          <a:bodyPr wrap="square" rtlCol="0">
            <a:spAutoFit/>
          </a:bodyPr>
          <a:lstStyle/>
          <a:p>
            <a:pPr marL="403225" marR="0" lvl="0" indent="-403225" fontAlgn="auto">
              <a:lnSpc>
                <a:spcPct val="100000"/>
              </a:lnSpc>
              <a:spcBef>
                <a:spcPts val="0"/>
              </a:spcBef>
              <a:spcAft>
                <a:spcPts val="0"/>
              </a:spcAft>
              <a:buClrTx/>
              <a:buSzTx/>
              <a:buFontTx/>
              <a:buNone/>
              <a:defRPr/>
            </a:pPr>
            <a:r>
              <a:rPr lang="en-NZ" sz="2600" dirty="0">
                <a:solidFill>
                  <a:srgbClr val="0961A9"/>
                </a:solidFill>
                <a:latin typeface="Aptos ExtraBold" panose="020B0004020202020204" pitchFamily="34" charset="0"/>
              </a:rPr>
              <a:t>2.	 Promoting Preparedness in coastal communities through education            and awareness campaigns - Exercising</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554689E-ACF5-BC40-3C84-2873A643D7E5}"/>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4CA9EC47-B035-1AD3-A74C-7E158D5F2468}"/>
              </a:ext>
            </a:extLst>
          </p:cNvPr>
          <p:cNvSpPr txBox="1"/>
          <p:nvPr/>
        </p:nvSpPr>
        <p:spPr>
          <a:xfrm>
            <a:off x="411469" y="4971171"/>
            <a:ext cx="9100831" cy="1107996"/>
          </a:xfrm>
          <a:prstGeom prst="rect">
            <a:avLst/>
          </a:prstGeom>
          <a:solidFill>
            <a:schemeClr val="bg1"/>
          </a:solidFill>
          <a:ln w="28575">
            <a:solidFill>
              <a:srgbClr val="C00000"/>
            </a:solidFill>
          </a:ln>
        </p:spPr>
        <p:txBody>
          <a:bodyPr wrap="square">
            <a:spAutoFit/>
          </a:bodyPr>
          <a:lstStyle/>
          <a:p>
            <a:pPr rtl="0">
              <a:spcBef>
                <a:spcPts val="0"/>
              </a:spcBef>
              <a:spcAft>
                <a:spcPts val="0"/>
              </a:spcAft>
            </a:pPr>
            <a:r>
              <a:rPr lang="en-NZ" sz="1800" b="0" i="0" u="none" strike="noStrike" dirty="0">
                <a:solidFill>
                  <a:srgbClr val="C00000"/>
                </a:solidFill>
                <a:effectLst/>
                <a:latin typeface="Arial" panose="020B0604020202020204" pitchFamily="34" charset="0"/>
              </a:rPr>
              <a:t>Working Group 3 </a:t>
            </a:r>
            <a:r>
              <a:rPr lang="en-NZ" dirty="0">
                <a:solidFill>
                  <a:srgbClr val="C00000"/>
                </a:solidFill>
                <a:latin typeface="Arial" panose="020B0604020202020204" pitchFamily="34" charset="0"/>
              </a:rPr>
              <a:t>recommendation to </a:t>
            </a:r>
            <a:r>
              <a:rPr lang="en-NZ" sz="1800" b="0" i="0" u="none" strike="noStrike" dirty="0">
                <a:solidFill>
                  <a:srgbClr val="C00000"/>
                </a:solidFill>
                <a:effectLst/>
                <a:latin typeface="Arial" panose="020B0604020202020204" pitchFamily="34" charset="0"/>
              </a:rPr>
              <a:t>the ICG/PTWS:</a:t>
            </a:r>
            <a:endParaRPr lang="en-NZ" sz="1800" i="0" u="none" strike="noStrike" dirty="0">
              <a:solidFill>
                <a:srgbClr val="C00000"/>
              </a:solidFill>
            </a:endParaRPr>
          </a:p>
          <a:p>
            <a:pPr rtl="0">
              <a:spcBef>
                <a:spcPts val="0"/>
              </a:spcBef>
              <a:spcAft>
                <a:spcPts val="0"/>
              </a:spcAft>
            </a:pPr>
            <a:br>
              <a:rPr lang="en-NZ" sz="1200" b="1" dirty="0">
                <a:latin typeface="Arial" panose="020B0604020202020204" pitchFamily="34" charset="0"/>
              </a:rPr>
            </a:br>
            <a:r>
              <a:rPr lang="en-NZ" b="1" dirty="0">
                <a:solidFill>
                  <a:srgbClr val="0961A9"/>
                </a:solidFill>
                <a:latin typeface="Arial" panose="020B0604020202020204" pitchFamily="34" charset="0"/>
              </a:rPr>
              <a:t>Notes </a:t>
            </a:r>
            <a:r>
              <a:rPr lang="en-NZ" dirty="0">
                <a:solidFill>
                  <a:srgbClr val="0961A9"/>
                </a:solidFill>
                <a:latin typeface="Arial" panose="020B0604020202020204" pitchFamily="34" charset="0"/>
              </a:rPr>
              <a:t>the importance of </a:t>
            </a:r>
            <a:r>
              <a:rPr lang="en-NZ" dirty="0" err="1">
                <a:solidFill>
                  <a:srgbClr val="0961A9"/>
                </a:solidFill>
                <a:latin typeface="Arial" panose="020B0604020202020204" pitchFamily="34" charset="0"/>
              </a:rPr>
              <a:t>PacWave</a:t>
            </a:r>
            <a:r>
              <a:rPr lang="en-NZ" dirty="0">
                <a:solidFill>
                  <a:srgbClr val="0961A9"/>
                </a:solidFill>
                <a:latin typeface="Arial" panose="020B0604020202020204" pitchFamily="34" charset="0"/>
              </a:rPr>
              <a:t> exercises with regard toward improving disaster management and preparedness, and in particular the ongoing effort to involve NDMOs. </a:t>
            </a:r>
          </a:p>
        </p:txBody>
      </p:sp>
      <p:sp>
        <p:nvSpPr>
          <p:cNvPr id="8" name="TextBox 7">
            <a:extLst>
              <a:ext uri="{FF2B5EF4-FFF2-40B4-BE49-F238E27FC236}">
                <a16:creationId xmlns:a16="http://schemas.microsoft.com/office/drawing/2014/main" id="{FCA20FC0-DB93-0123-4E1D-3FB3216FD7BA}"/>
              </a:ext>
            </a:extLst>
          </p:cNvPr>
          <p:cNvSpPr txBox="1"/>
          <p:nvPr/>
        </p:nvSpPr>
        <p:spPr>
          <a:xfrm>
            <a:off x="411469" y="1616249"/>
            <a:ext cx="10415587" cy="3447098"/>
          </a:xfrm>
          <a:prstGeom prst="rect">
            <a:avLst/>
          </a:prstGeom>
          <a:noFill/>
        </p:spPr>
        <p:txBody>
          <a:bodyPr wrap="square">
            <a:spAutoFit/>
          </a:bodyPr>
          <a:lstStyle/>
          <a:p>
            <a:r>
              <a:rPr lang="en-NZ" sz="1800" b="0" i="0" u="none" strike="noStrike" dirty="0">
                <a:solidFill>
                  <a:srgbClr val="000000"/>
                </a:solidFill>
                <a:effectLst/>
                <a:latin typeface="Arial" panose="020B0604020202020204" pitchFamily="34" charset="0"/>
              </a:rPr>
              <a:t>The PTWS Task Team on PacWave24 will report on the outcomes and will also propose                 Terms of Reference for PacWave26 (ICG/PTWS XXXI agenda item 4.9),</a:t>
            </a:r>
          </a:p>
          <a:p>
            <a:endParaRPr lang="en-NZ" dirty="0">
              <a:solidFill>
                <a:srgbClr val="000000"/>
              </a:solidFill>
              <a:latin typeface="Arial" panose="020B0604020202020204" pitchFamily="34" charset="0"/>
            </a:endParaRPr>
          </a:p>
          <a:p>
            <a:r>
              <a:rPr lang="en-NZ" sz="1800" b="0" i="0" u="none" strike="noStrike" dirty="0">
                <a:solidFill>
                  <a:srgbClr val="000000"/>
                </a:solidFill>
                <a:effectLst/>
                <a:latin typeface="Arial" panose="020B0604020202020204" pitchFamily="34" charset="0"/>
              </a:rPr>
              <a:t>Working Group 3 notes importance of </a:t>
            </a:r>
            <a:r>
              <a:rPr lang="en-NZ" sz="1800" b="0" i="0" u="none" strike="noStrike" dirty="0" err="1">
                <a:solidFill>
                  <a:srgbClr val="000000"/>
                </a:solidFill>
                <a:effectLst/>
                <a:latin typeface="Arial" panose="020B0604020202020204" pitchFamily="34" charset="0"/>
              </a:rPr>
              <a:t>PacWave</a:t>
            </a:r>
            <a:r>
              <a:rPr lang="en-NZ" sz="1800" b="0" i="0" u="none" strike="noStrike" dirty="0">
                <a:solidFill>
                  <a:srgbClr val="000000"/>
                </a:solidFill>
                <a:effectLst/>
                <a:latin typeface="Arial" panose="020B0604020202020204" pitchFamily="34" charset="0"/>
              </a:rPr>
              <a:t> for disaster management and preparedness,                 and in particular the ongoing importanc</a:t>
            </a:r>
            <a:r>
              <a:rPr lang="en-NZ" dirty="0">
                <a:solidFill>
                  <a:srgbClr val="000000"/>
                </a:solidFill>
                <a:latin typeface="Arial" panose="020B0604020202020204" pitchFamily="34" charset="0"/>
              </a:rPr>
              <a:t>e </a:t>
            </a:r>
            <a:r>
              <a:rPr lang="en-NZ" sz="1800" b="0" i="0" u="none" strike="noStrike" dirty="0">
                <a:solidFill>
                  <a:srgbClr val="000000"/>
                </a:solidFill>
                <a:effectLst/>
                <a:latin typeface="Arial" panose="020B0604020202020204" pitchFamily="34" charset="0"/>
              </a:rPr>
              <a:t>to involve NDMOs responsible for emergency response.  </a:t>
            </a:r>
            <a:endParaRPr lang="en-NZ" dirty="0">
              <a:solidFill>
                <a:srgbClr val="000000"/>
              </a:solidFill>
              <a:latin typeface="Arial" panose="020B0604020202020204" pitchFamily="34" charset="0"/>
            </a:endParaRPr>
          </a:p>
          <a:p>
            <a:pPr marL="285750" indent="-285750">
              <a:spcBef>
                <a:spcPts val="1200"/>
              </a:spcBef>
              <a:buFont typeface="Arial" panose="020B0604020202020204" pitchFamily="34" charset="0"/>
              <a:buChar char="•"/>
            </a:pPr>
            <a:r>
              <a:rPr lang="en-US" sz="1800" dirty="0">
                <a:effectLst/>
                <a:latin typeface="Arial" panose="020B0604020202020204" pitchFamily="34" charset="0"/>
                <a:ea typeface="Arial" panose="020B0604020202020204" pitchFamily="34" charset="0"/>
              </a:rPr>
              <a:t>Once international alerts sent by TSPs, and NTWCs issue national tsunami warnings, then NDMOs take action to alert tsunami vulnerable coastlines and communities to evacuate. </a:t>
            </a:r>
          </a:p>
          <a:p>
            <a:pPr marL="285750" indent="-285750">
              <a:spcBef>
                <a:spcPts val="1200"/>
              </a:spcBef>
              <a:buFont typeface="Arial" panose="020B0604020202020204" pitchFamily="34" charset="0"/>
              <a:buChar char="•"/>
            </a:pPr>
            <a:r>
              <a:rPr lang="en-US" sz="1800" dirty="0">
                <a:effectLst/>
                <a:latin typeface="Arial" panose="020B0604020202020204" pitchFamily="34" charset="0"/>
                <a:ea typeface="Arial" panose="020B0604020202020204" pitchFamily="34" charset="0"/>
              </a:rPr>
              <a:t>Since tsunamis do not happen regularly or often, it is essential that there is preparedness beforehand, such as through tsunami exercises of plans and procedures, and evacuation actions by NDMOs to communities.  </a:t>
            </a:r>
            <a:endParaRPr lang="en-US" sz="1800" dirty="0">
              <a:effectLst/>
              <a:latin typeface="Times New Roman" panose="02020603050405020304" pitchFamily="18" charset="0"/>
              <a:ea typeface="Times New Roman" panose="02020603050405020304" pitchFamily="18" charset="0"/>
            </a:endParaRPr>
          </a:p>
          <a:p>
            <a:endParaRPr lang="en-NZ" dirty="0"/>
          </a:p>
        </p:txBody>
      </p:sp>
      <p:sp>
        <p:nvSpPr>
          <p:cNvPr id="6" name="Rectangle 1">
            <a:extLst>
              <a:ext uri="{FF2B5EF4-FFF2-40B4-BE49-F238E27FC236}">
                <a16:creationId xmlns:a16="http://schemas.microsoft.com/office/drawing/2014/main" id="{E065F506-3EE0-FDB8-9FB4-EBE3F3A4F4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8080"/>
                </a:solidFill>
                <a:effectLst/>
                <a:latin typeface="Arial" panose="020B0604020202020204" pitchFamily="34" charset="0"/>
                <a:ea typeface="Arial" panose="020B0604020202020204" pitchFamily="34" charset="0"/>
              </a:rPr>
              <a:t>Since tsunami do not happen regularly or often, it is essential that there is preparedness beforehand, such as through tsunami exercises of plans and procedures, and evacuation actions by NDMOs to communities.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E480F8B0-AD75-6126-6CED-BA31AE58F3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01075" y="918848"/>
            <a:ext cx="1468131" cy="1594351"/>
          </a:xfrm>
          <a:prstGeom prst="rect">
            <a:avLst/>
          </a:prstGeom>
        </p:spPr>
      </p:pic>
    </p:spTree>
    <p:extLst>
      <p:ext uri="{BB962C8B-B14F-4D97-AF65-F5344CB8AC3E}">
        <p14:creationId xmlns:p14="http://schemas.microsoft.com/office/powerpoint/2010/main" val="157516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2893EA-3956-44FB-1CC2-3D4A1B073200}"/>
              </a:ext>
            </a:extLst>
          </p:cNvPr>
          <p:cNvSpPr/>
          <p:nvPr/>
        </p:nvSpPr>
        <p:spPr>
          <a:xfrm>
            <a:off x="209224" y="398086"/>
            <a:ext cx="11235767" cy="5764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AB8FBE76-A096-B739-3E29-3980027E8B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0059" y="4536475"/>
            <a:ext cx="6270171" cy="2495725"/>
          </a:xfrm>
          <a:prstGeom prst="rect">
            <a:avLst/>
          </a:prstGeom>
        </p:spPr>
      </p:pic>
      <p:sp>
        <p:nvSpPr>
          <p:cNvPr id="7" name="TextBox 6">
            <a:extLst>
              <a:ext uri="{FF2B5EF4-FFF2-40B4-BE49-F238E27FC236}">
                <a16:creationId xmlns:a16="http://schemas.microsoft.com/office/drawing/2014/main" id="{50BDBC2B-93FB-1618-E184-DD580F751114}"/>
              </a:ext>
            </a:extLst>
          </p:cNvPr>
          <p:cNvSpPr txBox="1"/>
          <p:nvPr/>
        </p:nvSpPr>
        <p:spPr>
          <a:xfrm>
            <a:off x="209224" y="429109"/>
            <a:ext cx="11947451" cy="523220"/>
          </a:xfrm>
          <a:prstGeom prst="rect">
            <a:avLst/>
          </a:prstGeom>
          <a:noFill/>
        </p:spPr>
        <p:txBody>
          <a:bodyPr wrap="square" rtlCol="0">
            <a:spAutoFit/>
          </a:bodyPr>
          <a:lstStyle/>
          <a:p>
            <a:pPr marL="403225" indent="-403225">
              <a:tabLst/>
              <a:defRPr/>
            </a:pPr>
            <a:r>
              <a:rPr lang="en-NZ" sz="2800" dirty="0">
                <a:solidFill>
                  <a:srgbClr val="0961A9"/>
                </a:solidFill>
                <a:latin typeface="Aptos ExtraBold" panose="020B0004020202020204" pitchFamily="34" charset="0"/>
              </a:rPr>
              <a:t>3. Training &amp; Awareness Products</a:t>
            </a:r>
          </a:p>
        </p:txBody>
      </p:sp>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1D80DE6-BC18-0FA7-9017-637EB2D12AF3}"/>
              </a:ext>
            </a:extLst>
          </p:cNvPr>
          <p:cNvSpPr txBox="1"/>
          <p:nvPr/>
        </p:nvSpPr>
        <p:spPr>
          <a:xfrm>
            <a:off x="9789097" y="0"/>
            <a:ext cx="240290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XXXI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April</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2025</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sp>
        <p:nvSpPr>
          <p:cNvPr id="4" name="TextBox 3">
            <a:extLst>
              <a:ext uri="{FF2B5EF4-FFF2-40B4-BE49-F238E27FC236}">
                <a16:creationId xmlns:a16="http://schemas.microsoft.com/office/drawing/2014/main" id="{D2FAE5A4-4B11-2B82-1D89-6EA25D6E20AC}"/>
              </a:ext>
            </a:extLst>
          </p:cNvPr>
          <p:cNvSpPr txBox="1"/>
          <p:nvPr/>
        </p:nvSpPr>
        <p:spPr>
          <a:xfrm>
            <a:off x="528879" y="4852253"/>
            <a:ext cx="9115538" cy="1661993"/>
          </a:xfrm>
          <a:prstGeom prst="rect">
            <a:avLst/>
          </a:prstGeom>
          <a:solidFill>
            <a:schemeClr val="bg1"/>
          </a:solidFill>
          <a:ln w="28575">
            <a:solidFill>
              <a:srgbClr val="C00000"/>
            </a:solidFill>
          </a:ln>
        </p:spPr>
        <p:txBody>
          <a:bodyPr wrap="square">
            <a:spAutoFit/>
          </a:bodyPr>
          <a:lstStyle/>
          <a:p>
            <a:pPr rtl="0">
              <a:spcBef>
                <a:spcPts val="0"/>
              </a:spcBef>
              <a:spcAft>
                <a:spcPts val="0"/>
              </a:spcAft>
            </a:pPr>
            <a:r>
              <a:rPr lang="en-NZ" sz="1800" b="0" i="0" u="none" strike="noStrike" dirty="0">
                <a:solidFill>
                  <a:srgbClr val="C00000"/>
                </a:solidFill>
                <a:effectLst/>
                <a:latin typeface="Arial" panose="020B0604020202020204" pitchFamily="34" charset="0"/>
              </a:rPr>
              <a:t>Working Group 3 </a:t>
            </a:r>
            <a:r>
              <a:rPr lang="en-NZ" dirty="0">
                <a:solidFill>
                  <a:srgbClr val="C00000"/>
                </a:solidFill>
                <a:latin typeface="Arial" panose="020B0604020202020204" pitchFamily="34" charset="0"/>
              </a:rPr>
              <a:t>recommendation to </a:t>
            </a:r>
            <a:r>
              <a:rPr lang="en-NZ" sz="1800" b="0" i="0" u="none" strike="noStrike" dirty="0">
                <a:solidFill>
                  <a:srgbClr val="C00000"/>
                </a:solidFill>
                <a:effectLst/>
                <a:latin typeface="Arial" panose="020B0604020202020204" pitchFamily="34" charset="0"/>
              </a:rPr>
              <a:t>the ICG/PTWS:</a:t>
            </a:r>
            <a:endParaRPr lang="en-NZ" b="0" dirty="0">
              <a:solidFill>
                <a:srgbClr val="C00000"/>
              </a:solidFill>
              <a:effectLst/>
            </a:endParaRPr>
          </a:p>
          <a:p>
            <a:br>
              <a:rPr lang="en-NZ" sz="1050" b="0" dirty="0">
                <a:effectLst/>
              </a:rPr>
            </a:br>
            <a:r>
              <a:rPr lang="en-US" b="1" dirty="0">
                <a:solidFill>
                  <a:srgbClr val="0961A9"/>
                </a:solidFill>
                <a:latin typeface="Arial" panose="020B0604020202020204" pitchFamily="34" charset="0"/>
              </a:rPr>
              <a:t>Appreciates </a:t>
            </a:r>
            <a:r>
              <a:rPr lang="en-US" dirty="0">
                <a:solidFill>
                  <a:srgbClr val="0961A9"/>
                </a:solidFill>
                <a:latin typeface="Arial" panose="020B0604020202020204" pitchFamily="34" charset="0"/>
              </a:rPr>
              <a:t>and</a:t>
            </a:r>
            <a:r>
              <a:rPr lang="en-US" b="1" dirty="0">
                <a:solidFill>
                  <a:srgbClr val="0961A9"/>
                </a:solidFill>
                <a:latin typeface="Arial" panose="020B0604020202020204" pitchFamily="34" charset="0"/>
              </a:rPr>
              <a:t> thanks </a:t>
            </a:r>
            <a:r>
              <a:rPr lang="en-US" dirty="0">
                <a:solidFill>
                  <a:srgbClr val="0961A9"/>
                </a:solidFill>
                <a:latin typeface="Arial" panose="020B0604020202020204" pitchFamily="34" charset="0"/>
              </a:rPr>
              <a:t>the ongoing significant effort and leadership provided by the ITIC for tsunami preparedness in the Pacific, including through SOP training, online training under the </a:t>
            </a:r>
            <a:r>
              <a:rPr lang="en-US" dirty="0" err="1">
                <a:solidFill>
                  <a:srgbClr val="0961A9"/>
                </a:solidFill>
                <a:latin typeface="Arial" panose="020B0604020202020204" pitchFamily="34" charset="0"/>
              </a:rPr>
              <a:t>OceanTeacher</a:t>
            </a:r>
            <a:r>
              <a:rPr lang="en-US" dirty="0">
                <a:solidFill>
                  <a:srgbClr val="0961A9"/>
                </a:solidFill>
                <a:latin typeface="Arial" panose="020B0604020202020204" pitchFamily="34" charset="0"/>
              </a:rPr>
              <a:t> Global Academy, and creation and distribution awareness products. </a:t>
            </a:r>
            <a:endParaRPr lang="en-NZ" dirty="0">
              <a:solidFill>
                <a:srgbClr val="0961A9"/>
              </a:solidFill>
              <a:latin typeface="Arial" panose="020B0604020202020204" pitchFamily="34" charset="0"/>
            </a:endParaRPr>
          </a:p>
        </p:txBody>
      </p:sp>
      <p:sp>
        <p:nvSpPr>
          <p:cNvPr id="8" name="TextBox 7">
            <a:extLst>
              <a:ext uri="{FF2B5EF4-FFF2-40B4-BE49-F238E27FC236}">
                <a16:creationId xmlns:a16="http://schemas.microsoft.com/office/drawing/2014/main" id="{01C0AECB-D4C8-ECF7-540B-72A1F12D1B4E}"/>
              </a:ext>
            </a:extLst>
          </p:cNvPr>
          <p:cNvSpPr txBox="1"/>
          <p:nvPr/>
        </p:nvSpPr>
        <p:spPr>
          <a:xfrm>
            <a:off x="231662" y="1073662"/>
            <a:ext cx="11594584"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solidFill>
                  <a:prstClr val="black"/>
                </a:solidFill>
                <a:latin typeface="Aptos" panose="020B0004020202020204" pitchFamily="34" charset="0"/>
              </a:rPr>
              <a:t>ITIC continues to provide significant effort and leadership for                                                                                                     tsunami risk management and preparedness in the Pacific</a:t>
            </a:r>
            <a:r>
              <a:rPr lang="en-NZ" b="1" dirty="0">
                <a:solidFill>
                  <a:prstClr val="black"/>
                </a:solidFill>
                <a:latin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b="1" dirty="0">
              <a:solidFill>
                <a:prstClr val="black"/>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prstClr val="black"/>
                </a:solidFill>
                <a:latin typeface="Aptos" panose="020B0004020202020204" pitchFamily="34" charset="0"/>
              </a:rPr>
              <a:t>Much of the coordinated effort of Working Group 3 for SOP training facilitation, strengthening emergency response capability, best practice programmes, materials and assessment tools, and preparedness promotion, is facilitated through the activities of the ITIC.   </a:t>
            </a:r>
            <a:r>
              <a:rPr lang="en-NZ" dirty="0" err="1">
                <a:solidFill>
                  <a:prstClr val="black"/>
                </a:solidFill>
                <a:latin typeface="Aptos" panose="020B0004020202020204" pitchFamily="34" charset="0"/>
              </a:rPr>
              <a:t>OceanTeacher</a:t>
            </a:r>
            <a:r>
              <a:rPr lang="en-NZ" dirty="0">
                <a:solidFill>
                  <a:prstClr val="black"/>
                </a:solidFill>
                <a:latin typeface="Aptos" panose="020B0004020202020204" pitchFamily="34" charset="0"/>
              </a:rPr>
              <a:t> Global Academy (OTGA) online self-paced training available for Tsunami Awareness (2024) and Tsunami Ready (2025);TWC Minimum Staff Competency Training panned for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prstClr val="black"/>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prstClr val="black"/>
                </a:solidFill>
                <a:latin typeface="Aptos" panose="020B0004020202020204" pitchFamily="34" charset="0"/>
              </a:rPr>
              <a:t>It will be important for the PTWS, through Working Group 3 and other mechanisms, continue to support. </a:t>
            </a:r>
            <a:r>
              <a:rPr lang="en-NZ" sz="1800" dirty="0">
                <a:solidFill>
                  <a:prstClr val="black"/>
                </a:solidFill>
                <a:latin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solidFill>
                <a:prstClr val="black"/>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solidFill>
                <a:prstClr val="black"/>
              </a:solidFill>
              <a:latin typeface="Aptos" panose="020B0004020202020204" pitchFamily="34" charset="0"/>
            </a:endParaRPr>
          </a:p>
        </p:txBody>
      </p:sp>
      <p:sp>
        <p:nvSpPr>
          <p:cNvPr id="10" name="Rectangle 9">
            <a:extLst>
              <a:ext uri="{FF2B5EF4-FFF2-40B4-BE49-F238E27FC236}">
                <a16:creationId xmlns:a16="http://schemas.microsoft.com/office/drawing/2014/main" id="{30F121B8-7F72-15F0-8BA5-07DD53972E46}"/>
              </a:ext>
            </a:extLst>
          </p:cNvPr>
          <p:cNvSpPr/>
          <p:nvPr/>
        </p:nvSpPr>
        <p:spPr>
          <a:xfrm>
            <a:off x="231662" y="3557937"/>
            <a:ext cx="9968001" cy="5764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9273D1-94B0-2021-5F42-A57EF2D37E33}"/>
              </a:ext>
            </a:extLst>
          </p:cNvPr>
          <p:cNvSpPr txBox="1"/>
          <p:nvPr/>
        </p:nvSpPr>
        <p:spPr>
          <a:xfrm>
            <a:off x="209224" y="3532344"/>
            <a:ext cx="10085048" cy="523220"/>
          </a:xfrm>
          <a:prstGeom prst="rect">
            <a:avLst/>
          </a:prstGeom>
          <a:noFill/>
        </p:spPr>
        <p:txBody>
          <a:bodyPr wrap="square" rtlCol="0">
            <a:spAutoFit/>
          </a:bodyPr>
          <a:lstStyle/>
          <a:p>
            <a:pPr marL="403225" indent="-403225">
              <a:tabLst/>
              <a:defRPr/>
            </a:pPr>
            <a:r>
              <a:rPr lang="en-NZ" sz="2800" dirty="0">
                <a:solidFill>
                  <a:srgbClr val="0961A9"/>
                </a:solidFill>
                <a:latin typeface="Aptos ExtraBold" panose="020B0004020202020204" pitchFamily="34" charset="0"/>
              </a:rPr>
              <a:t>5. Support the ITIC of the ICG  </a:t>
            </a:r>
            <a:r>
              <a:rPr lang="en-NZ" sz="2000" dirty="0">
                <a:solidFill>
                  <a:srgbClr val="0961A9"/>
                </a:solidFill>
                <a:latin typeface="Arial" panose="020B0604020202020204" pitchFamily="34" charset="0"/>
                <a:cs typeface="Arial" panose="020B0604020202020204" pitchFamily="34" charset="0"/>
              </a:rPr>
              <a:t>(ITIC activities reported under Agenda 3.6)</a:t>
            </a:r>
            <a:endParaRPr lang="en-NZ" sz="2800" dirty="0">
              <a:solidFill>
                <a:srgbClr val="0961A9"/>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F27443F-F218-49C6-71BB-34D768FEE50D}"/>
              </a:ext>
            </a:extLst>
          </p:cNvPr>
          <p:cNvSpPr txBox="1"/>
          <p:nvPr/>
        </p:nvSpPr>
        <p:spPr>
          <a:xfrm>
            <a:off x="1187981" y="4179001"/>
            <a:ext cx="8989244" cy="646331"/>
          </a:xfrm>
          <a:prstGeom prst="rect">
            <a:avLst/>
          </a:prstGeom>
          <a:noFill/>
        </p:spPr>
        <p:txBody>
          <a:bodyPr wrap="square">
            <a:spAutoFit/>
          </a:bodyPr>
          <a:lstStyle/>
          <a:p>
            <a:pPr>
              <a:defRPr/>
            </a:pPr>
            <a:r>
              <a:rPr lang="en-US" dirty="0">
                <a:solidFill>
                  <a:prstClr val="black"/>
                </a:solidFill>
                <a:latin typeface="Aptos" panose="020B0004020202020204" pitchFamily="34" charset="0"/>
              </a:rPr>
              <a:t>PTWS Member State sharing of best practice materials and tools enables global sharing through inclusion in ITIC and IOC presentations, reports, guidelines, and videos </a:t>
            </a:r>
          </a:p>
        </p:txBody>
      </p:sp>
      <p:pic>
        <p:nvPicPr>
          <p:cNvPr id="15" name="Picture 14">
            <a:extLst>
              <a:ext uri="{FF2B5EF4-FFF2-40B4-BE49-F238E27FC236}">
                <a16:creationId xmlns:a16="http://schemas.microsoft.com/office/drawing/2014/main" id="{3C4D3C66-4835-E577-5CBB-F5661BC77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51942" y="406854"/>
            <a:ext cx="838337" cy="1257507"/>
          </a:xfrm>
          <a:prstGeom prst="rect">
            <a:avLst/>
          </a:prstGeom>
          <a:ln w="3175">
            <a:solidFill>
              <a:schemeClr val="tx1"/>
            </a:solidFill>
          </a:ln>
        </p:spPr>
      </p:pic>
      <p:pic>
        <p:nvPicPr>
          <p:cNvPr id="16" name="Picture 15">
            <a:extLst>
              <a:ext uri="{FF2B5EF4-FFF2-40B4-BE49-F238E27FC236}">
                <a16:creationId xmlns:a16="http://schemas.microsoft.com/office/drawing/2014/main" id="{E6092CE1-AE53-CDE0-8D4F-6FD2A442C3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19296" y="393142"/>
            <a:ext cx="1829416" cy="1275481"/>
          </a:xfrm>
          <a:prstGeom prst="rect">
            <a:avLst/>
          </a:prstGeom>
          <a:ln w="3175">
            <a:solidFill>
              <a:schemeClr val="tx1"/>
            </a:solidFill>
          </a:ln>
        </p:spPr>
      </p:pic>
      <p:pic>
        <p:nvPicPr>
          <p:cNvPr id="17" name="Picture 3">
            <a:extLst>
              <a:ext uri="{FF2B5EF4-FFF2-40B4-BE49-F238E27FC236}">
                <a16:creationId xmlns:a16="http://schemas.microsoft.com/office/drawing/2014/main" id="{1ED76062-ED31-A99F-B3DF-6EB5D16AE80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46359" y="387441"/>
            <a:ext cx="1807936" cy="1251109"/>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3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3160</Words>
  <Application>Microsoft Macintosh PowerPoint</Application>
  <PresentationFormat>Widescreen</PresentationFormat>
  <Paragraphs>187</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Black</vt:lpstr>
      <vt:lpstr>Aptos ExtraBold</vt:lpstr>
      <vt:lpstr>Arial</vt:lpstr>
      <vt:lpstr>Calibri</vt:lpstr>
      <vt:lpstr>Calibri Light</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Laura Kong</cp:lastModifiedBy>
  <cp:revision>29</cp:revision>
  <dcterms:created xsi:type="dcterms:W3CDTF">2024-09-12T20:54:28Z</dcterms:created>
  <dcterms:modified xsi:type="dcterms:W3CDTF">2025-04-07T05:25:10Z</dcterms:modified>
</cp:coreProperties>
</file>